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x="18288000" cy="10287000"/>
  <p:notesSz cx="6858000" cy="9144000"/>
  <p:embeddedFontLst>
    <p:embeddedFont>
      <p:font typeface="Poppins" charset="1" panose="00000500000000000000"/>
      <p:regular r:id="rId18"/>
    </p:embeddedFont>
    <p:embeddedFont>
      <p:font typeface="Tlab 레트로라이프" charset="1" panose="02000600000000000000"/>
      <p:regular r:id="rId19"/>
    </p:embeddedFont>
    <p:embeddedFont>
      <p:font typeface="TDTD순고딕" charset="1" panose="02000603000000000000"/>
      <p:regular r:id="rId20"/>
    </p:embeddedFont>
    <p:embeddedFont>
      <p:font typeface="Tlab 레트로라이프 Bold" charset="1" panose="02000800000000000000"/>
      <p:regular r:id="rId21"/>
    </p:embeddedFont>
    <p:embeddedFont>
      <p:font typeface="Montserrat Bold" charset="1" panose="00000800000000000000"/>
      <p:regular r:id="rId22"/>
    </p:embeddedFont>
    <p:embeddedFont>
      <p:font typeface="TDTD한강고딕" charset="1" panose="0200050300000000000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jpeg>
</file>

<file path=ppt/media/image11.pn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svg>
</file>

<file path=ppt/media/image20.png>
</file>

<file path=ppt/media/image21.svg>
</file>

<file path=ppt/media/image22.png>
</file>

<file path=ppt/media/image23.svg>
</file>

<file path=ppt/media/image24.png>
</file>

<file path=ppt/media/image25.svg>
</file>

<file path=ppt/media/image26.png>
</file>

<file path=ppt/media/image27.svg>
</file>

<file path=ppt/media/image28.png>
</file>

<file path=ppt/media/image29.svg>
</file>

<file path=ppt/media/image3.png>
</file>

<file path=ppt/media/image4.svg>
</file>

<file path=ppt/media/image5.png>
</file>

<file path=ppt/media/image6.svg>
</file>

<file path=ppt/media/image7.jpeg>
</file>

<file path=ppt/media/image8.jpeg>
</file>

<file path=ppt/media/image9.jpe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11" Target="../media/image23.svg" Type="http://schemas.openxmlformats.org/officeDocument/2006/relationships/image"/><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8.png" Type="http://schemas.openxmlformats.org/officeDocument/2006/relationships/image"/><Relationship Id="rId7" Target="../media/image19.svg" Type="http://schemas.openxmlformats.org/officeDocument/2006/relationships/image"/><Relationship Id="rId8" Target="../media/image20.png" Type="http://schemas.openxmlformats.org/officeDocument/2006/relationships/image"/><Relationship Id="rId9" Target="../media/image21.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4.png" Type="http://schemas.openxmlformats.org/officeDocument/2006/relationships/image"/><Relationship Id="rId7" Target="../media/image25.svg" Type="http://schemas.openxmlformats.org/officeDocument/2006/relationships/image"/><Relationship Id="rId8" Target="../media/image26.png" Type="http://schemas.openxmlformats.org/officeDocument/2006/relationships/image"/><Relationship Id="rId9" Target="../media/image27.sv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28.png" Type="http://schemas.openxmlformats.org/officeDocument/2006/relationships/image"/><Relationship Id="rId7" Target="../media/image29.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7.jpeg" Type="http://schemas.openxmlformats.org/officeDocument/2006/relationships/image"/><Relationship Id="rId7" Target="../media/image8.jpeg" Type="http://schemas.openxmlformats.org/officeDocument/2006/relationships/image"/><Relationship Id="rId8" Target="../media/image9.jpeg" Type="http://schemas.openxmlformats.org/officeDocument/2006/relationships/image"/><Relationship Id="rId9" Target="../media/image10.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1.png" Type="http://schemas.openxmlformats.org/officeDocument/2006/relationships/image"/><Relationship Id="rId7" Target="../media/image12.png" Type="http://schemas.openxmlformats.org/officeDocument/2006/relationships/image"/><Relationship Id="rId8" Target="../media/image13.sv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14.png" Type="http://schemas.openxmlformats.org/officeDocument/2006/relationships/image"/><Relationship Id="rId7" Target="../media/image15.svg" Type="http://schemas.openxmlformats.org/officeDocument/2006/relationships/image"/><Relationship Id="rId8" Target="../media/image16.png" Type="http://schemas.openxmlformats.org/officeDocument/2006/relationships/image"/><Relationship Id="rId9" Target="../media/image1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485849"/>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9" id="19"/>
          <p:cNvSpPr/>
          <p:nvPr/>
        </p:nvSpPr>
        <p:spPr>
          <a:xfrm flipH="false" flipV="false" rot="0">
            <a:off x="8604504" y="2808143"/>
            <a:ext cx="1078992" cy="1078992"/>
          </a:xfrm>
          <a:custGeom>
            <a:avLst/>
            <a:gdLst/>
            <a:ahLst/>
            <a:cxnLst/>
            <a:rect r="r" b="b" t="t" l="l"/>
            <a:pathLst>
              <a:path h="1078992" w="1078992">
                <a:moveTo>
                  <a:pt x="0" y="0"/>
                </a:moveTo>
                <a:lnTo>
                  <a:pt x="1078992" y="0"/>
                </a:lnTo>
                <a:lnTo>
                  <a:pt x="1078992" y="1078992"/>
                </a:lnTo>
                <a:lnTo>
                  <a:pt x="0" y="107899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0" id="20"/>
          <p:cNvSpPr txBox="true"/>
          <p:nvPr/>
        </p:nvSpPr>
        <p:spPr>
          <a:xfrm rot="0">
            <a:off x="1028700" y="1031875"/>
            <a:ext cx="2975373" cy="368300"/>
          </a:xfrm>
          <a:prstGeom prst="rect">
            <a:avLst/>
          </a:prstGeom>
        </p:spPr>
        <p:txBody>
          <a:bodyPr anchor="t" rtlCol="false" tIns="0" lIns="0" bIns="0" rIns="0">
            <a:spAutoFit/>
          </a:bodyPr>
          <a:lstStyle/>
          <a:p>
            <a:pPr algn="ctr">
              <a:lnSpc>
                <a:spcPts val="2800"/>
              </a:lnSpc>
            </a:pPr>
            <a:r>
              <a:rPr lang="en-US" sz="2000" spc="-42">
                <a:solidFill>
                  <a:srgbClr val="485849"/>
                </a:solidFill>
                <a:latin typeface="Poppins"/>
                <a:ea typeface="Poppins"/>
                <a:cs typeface="Poppins"/>
                <a:sym typeface="Poppins"/>
              </a:rPr>
              <a:t>TEAM PROJECT</a:t>
            </a:r>
          </a:p>
        </p:txBody>
      </p:sp>
      <p:sp>
        <p:nvSpPr>
          <p:cNvPr name="TextBox 21" id="21"/>
          <p:cNvSpPr txBox="true"/>
          <p:nvPr/>
        </p:nvSpPr>
        <p:spPr>
          <a:xfrm rot="0">
            <a:off x="5006053" y="5531960"/>
            <a:ext cx="8275894" cy="1325960"/>
          </a:xfrm>
          <a:prstGeom prst="rect">
            <a:avLst/>
          </a:prstGeom>
        </p:spPr>
        <p:txBody>
          <a:bodyPr anchor="t" rtlCol="false" tIns="0" lIns="0" bIns="0" rIns="0">
            <a:spAutoFit/>
          </a:bodyPr>
          <a:lstStyle/>
          <a:p>
            <a:pPr algn="ctr">
              <a:lnSpc>
                <a:spcPts val="10915"/>
              </a:lnSpc>
            </a:pPr>
            <a:r>
              <a:rPr lang="en-US" sz="7796" spc="-163">
                <a:solidFill>
                  <a:srgbClr val="485849"/>
                </a:solidFill>
                <a:latin typeface="Tlab 레트로라이프"/>
                <a:ea typeface="Tlab 레트로라이프"/>
                <a:cs typeface="Tlab 레트로라이프"/>
                <a:sym typeface="Tlab 레트로라이프"/>
              </a:rPr>
              <a:t>PRESENTATION</a:t>
            </a:r>
          </a:p>
        </p:txBody>
      </p:sp>
      <p:sp>
        <p:nvSpPr>
          <p:cNvPr name="TextBox 22" id="22"/>
          <p:cNvSpPr txBox="true"/>
          <p:nvPr/>
        </p:nvSpPr>
        <p:spPr>
          <a:xfrm rot="0">
            <a:off x="4647037" y="3668060"/>
            <a:ext cx="8993926" cy="2006775"/>
          </a:xfrm>
          <a:prstGeom prst="rect">
            <a:avLst/>
          </a:prstGeom>
        </p:spPr>
        <p:txBody>
          <a:bodyPr anchor="t" rtlCol="false" tIns="0" lIns="0" bIns="0" rIns="0">
            <a:spAutoFit/>
          </a:bodyPr>
          <a:lstStyle/>
          <a:p>
            <a:pPr algn="ctr">
              <a:lnSpc>
                <a:spcPts val="16440"/>
              </a:lnSpc>
            </a:pPr>
            <a:r>
              <a:rPr lang="en-US" sz="11743">
                <a:solidFill>
                  <a:srgbClr val="8CB791"/>
                </a:solidFill>
                <a:latin typeface="Tlab 레트로라이프"/>
                <a:ea typeface="Tlab 레트로라이프"/>
                <a:cs typeface="Tlab 레트로라이프"/>
                <a:sym typeface="Tlab 레트로라이프"/>
              </a:rPr>
              <a:t>팀 프로젝트</a:t>
            </a:r>
          </a:p>
        </p:txBody>
      </p:sp>
      <p:sp>
        <p:nvSpPr>
          <p:cNvPr name="TextBox 23" id="23"/>
          <p:cNvSpPr txBox="true"/>
          <p:nvPr/>
        </p:nvSpPr>
        <p:spPr>
          <a:xfrm rot="0">
            <a:off x="14039145" y="8850757"/>
            <a:ext cx="2842313" cy="358775"/>
          </a:xfrm>
          <a:prstGeom prst="rect">
            <a:avLst/>
          </a:prstGeom>
        </p:spPr>
        <p:txBody>
          <a:bodyPr anchor="t" rtlCol="false" tIns="0" lIns="0" bIns="0" rIns="0">
            <a:spAutoFit/>
          </a:bodyPr>
          <a:lstStyle/>
          <a:p>
            <a:pPr algn="ctr">
              <a:lnSpc>
                <a:spcPts val="2800"/>
              </a:lnSpc>
            </a:pPr>
            <a:r>
              <a:rPr lang="en-US" sz="2000" spc="-42">
                <a:solidFill>
                  <a:srgbClr val="485849"/>
                </a:solidFill>
                <a:latin typeface="TDTD순고딕"/>
                <a:ea typeface="TDTD순고딕"/>
                <a:cs typeface="TDTD순고딕"/>
                <a:sym typeface="TDTD순고딕"/>
              </a:rPr>
              <a:t>회사명 OR 전공학과</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658C6A"/>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4239802" y="1410881"/>
            <a:ext cx="10653914" cy="1184275"/>
          </a:xfrm>
          <a:prstGeom prst="rect">
            <a:avLst/>
          </a:prstGeom>
        </p:spPr>
        <p:txBody>
          <a:bodyPr anchor="t" rtlCol="false" tIns="0" lIns="0" bIns="0" rIns="0">
            <a:spAutoFit/>
          </a:bodyPr>
          <a:lstStyle/>
          <a:p>
            <a:pPr algn="l">
              <a:lnSpc>
                <a:spcPts val="9799"/>
              </a:lnSpc>
            </a:pPr>
            <a:r>
              <a:rPr lang="en-US" sz="6999">
                <a:solidFill>
                  <a:srgbClr val="485849"/>
                </a:solidFill>
                <a:latin typeface="Tlab 레트로라이프"/>
                <a:ea typeface="Tlab 레트로라이프"/>
                <a:cs typeface="Tlab 레트로라이프"/>
                <a:sym typeface="Tlab 레트로라이프"/>
              </a:rPr>
              <a:t>향후 계획</a:t>
            </a:r>
          </a:p>
        </p:txBody>
      </p:sp>
      <p:sp>
        <p:nvSpPr>
          <p:cNvPr name="TextBox 20" id="20"/>
          <p:cNvSpPr txBox="true"/>
          <p:nvPr/>
        </p:nvSpPr>
        <p:spPr>
          <a:xfrm rot="0">
            <a:off x="1822669" y="989012"/>
            <a:ext cx="2048120" cy="1765910"/>
          </a:xfrm>
          <a:prstGeom prst="rect">
            <a:avLst/>
          </a:prstGeom>
        </p:spPr>
        <p:txBody>
          <a:bodyPr anchor="t" rtlCol="false" tIns="0" lIns="0" bIns="0" rIns="0">
            <a:spAutoFit/>
          </a:bodyPr>
          <a:lstStyle/>
          <a:p>
            <a:pPr algn="l">
              <a:lnSpc>
                <a:spcPts val="14491"/>
              </a:lnSpc>
            </a:pPr>
            <a:r>
              <a:rPr lang="en-US" sz="10350" b="true">
                <a:solidFill>
                  <a:srgbClr val="8CB791">
                    <a:alpha val="73725"/>
                  </a:srgbClr>
                </a:solidFill>
                <a:latin typeface="Tlab 레트로라이프 Bold"/>
                <a:ea typeface="Tlab 레트로라이프 Bold"/>
                <a:cs typeface="Tlab 레트로라이프 Bold"/>
                <a:sym typeface="Tlab 레트로라이프 Bold"/>
              </a:rPr>
              <a:t>08</a:t>
            </a:r>
          </a:p>
        </p:txBody>
      </p:sp>
      <p:grpSp>
        <p:nvGrpSpPr>
          <p:cNvPr name="Group 21" id="21"/>
          <p:cNvGrpSpPr/>
          <p:nvPr/>
        </p:nvGrpSpPr>
        <p:grpSpPr>
          <a:xfrm rot="0">
            <a:off x="2992100" y="4038379"/>
            <a:ext cx="3775779" cy="973127"/>
            <a:chOff x="0" y="0"/>
            <a:chExt cx="5034372" cy="1297502"/>
          </a:xfrm>
        </p:grpSpPr>
        <p:grpSp>
          <p:nvGrpSpPr>
            <p:cNvPr name="Group 22" id="22"/>
            <p:cNvGrpSpPr/>
            <p:nvPr/>
          </p:nvGrpSpPr>
          <p:grpSpPr>
            <a:xfrm rot="0">
              <a:off x="0" y="140471"/>
              <a:ext cx="4919290" cy="1157031"/>
              <a:chOff x="0" y="0"/>
              <a:chExt cx="971712" cy="228549"/>
            </a:xfrm>
          </p:grpSpPr>
          <p:sp>
            <p:nvSpPr>
              <p:cNvPr name="Freeform 23" id="23"/>
              <p:cNvSpPr/>
              <p:nvPr/>
            </p:nvSpPr>
            <p:spPr>
              <a:xfrm flipH="false" flipV="false" rot="0">
                <a:off x="0" y="0"/>
                <a:ext cx="971712" cy="228549"/>
              </a:xfrm>
              <a:custGeom>
                <a:avLst/>
                <a:gdLst/>
                <a:ahLst/>
                <a:cxnLst/>
                <a:rect r="r" b="b" t="t" l="l"/>
                <a:pathLst>
                  <a:path h="228549" w="971712">
                    <a:moveTo>
                      <a:pt x="16787" y="0"/>
                    </a:moveTo>
                    <a:lnTo>
                      <a:pt x="954925" y="0"/>
                    </a:lnTo>
                    <a:cubicBezTo>
                      <a:pt x="964196" y="0"/>
                      <a:pt x="971712" y="7516"/>
                      <a:pt x="971712" y="16787"/>
                    </a:cubicBezTo>
                    <a:lnTo>
                      <a:pt x="971712" y="211762"/>
                    </a:lnTo>
                    <a:cubicBezTo>
                      <a:pt x="971712" y="216215"/>
                      <a:pt x="969943" y="220484"/>
                      <a:pt x="966795" y="223633"/>
                    </a:cubicBezTo>
                    <a:cubicBezTo>
                      <a:pt x="963647" y="226781"/>
                      <a:pt x="959377" y="228549"/>
                      <a:pt x="954925" y="228549"/>
                    </a:cubicBezTo>
                    <a:lnTo>
                      <a:pt x="16787" y="228549"/>
                    </a:lnTo>
                    <a:cubicBezTo>
                      <a:pt x="7516" y="228549"/>
                      <a:pt x="0" y="221034"/>
                      <a:pt x="0" y="211762"/>
                    </a:cubicBezTo>
                    <a:lnTo>
                      <a:pt x="0" y="16787"/>
                    </a:lnTo>
                    <a:cubicBezTo>
                      <a:pt x="0" y="7516"/>
                      <a:pt x="7516" y="0"/>
                      <a:pt x="16787" y="0"/>
                    </a:cubicBezTo>
                    <a:close/>
                  </a:path>
                </a:pathLst>
              </a:custGeom>
              <a:solidFill>
                <a:srgbClr val="FFFFFF"/>
              </a:solidFill>
              <a:ln w="19050" cap="sq">
                <a:solidFill>
                  <a:srgbClr val="485849"/>
                </a:solidFill>
                <a:prstDash val="solid"/>
                <a:miter/>
              </a:ln>
            </p:spPr>
          </p:sp>
          <p:sp>
            <p:nvSpPr>
              <p:cNvPr name="TextBox 24" id="24"/>
              <p:cNvSpPr txBox="true"/>
              <p:nvPr/>
            </p:nvSpPr>
            <p:spPr>
              <a:xfrm>
                <a:off x="0" y="-47625"/>
                <a:ext cx="971712" cy="276174"/>
              </a:xfrm>
              <a:prstGeom prst="rect">
                <a:avLst/>
              </a:prstGeom>
            </p:spPr>
            <p:txBody>
              <a:bodyPr anchor="ctr" rtlCol="false" tIns="50800" lIns="50800" bIns="50800" rIns="50800"/>
              <a:lstStyle/>
              <a:p>
                <a:pPr algn="ctr">
                  <a:lnSpc>
                    <a:spcPts val="3079"/>
                  </a:lnSpc>
                </a:pPr>
              </a:p>
            </p:txBody>
          </p:sp>
        </p:grpSp>
        <p:grpSp>
          <p:nvGrpSpPr>
            <p:cNvPr name="Group 25" id="25"/>
            <p:cNvGrpSpPr/>
            <p:nvPr/>
          </p:nvGrpSpPr>
          <p:grpSpPr>
            <a:xfrm rot="0">
              <a:off x="115082" y="0"/>
              <a:ext cx="4919290" cy="1157031"/>
              <a:chOff x="0" y="0"/>
              <a:chExt cx="971712" cy="228549"/>
            </a:xfrm>
          </p:grpSpPr>
          <p:sp>
            <p:nvSpPr>
              <p:cNvPr name="Freeform 26" id="26"/>
              <p:cNvSpPr/>
              <p:nvPr/>
            </p:nvSpPr>
            <p:spPr>
              <a:xfrm flipH="false" flipV="false" rot="0">
                <a:off x="0" y="0"/>
                <a:ext cx="971712" cy="228549"/>
              </a:xfrm>
              <a:custGeom>
                <a:avLst/>
                <a:gdLst/>
                <a:ahLst/>
                <a:cxnLst/>
                <a:rect r="r" b="b" t="t" l="l"/>
                <a:pathLst>
                  <a:path h="228549" w="971712">
                    <a:moveTo>
                      <a:pt x="16787" y="0"/>
                    </a:moveTo>
                    <a:lnTo>
                      <a:pt x="954925" y="0"/>
                    </a:lnTo>
                    <a:cubicBezTo>
                      <a:pt x="964196" y="0"/>
                      <a:pt x="971712" y="7516"/>
                      <a:pt x="971712" y="16787"/>
                    </a:cubicBezTo>
                    <a:lnTo>
                      <a:pt x="971712" y="211762"/>
                    </a:lnTo>
                    <a:cubicBezTo>
                      <a:pt x="971712" y="216215"/>
                      <a:pt x="969943" y="220484"/>
                      <a:pt x="966795" y="223633"/>
                    </a:cubicBezTo>
                    <a:cubicBezTo>
                      <a:pt x="963647" y="226781"/>
                      <a:pt x="959377" y="228549"/>
                      <a:pt x="954925" y="228549"/>
                    </a:cubicBezTo>
                    <a:lnTo>
                      <a:pt x="16787" y="228549"/>
                    </a:lnTo>
                    <a:cubicBezTo>
                      <a:pt x="7516" y="228549"/>
                      <a:pt x="0" y="221034"/>
                      <a:pt x="0" y="211762"/>
                    </a:cubicBezTo>
                    <a:lnTo>
                      <a:pt x="0" y="16787"/>
                    </a:lnTo>
                    <a:cubicBezTo>
                      <a:pt x="0" y="7516"/>
                      <a:pt x="7516" y="0"/>
                      <a:pt x="16787" y="0"/>
                    </a:cubicBezTo>
                    <a:close/>
                  </a:path>
                </a:pathLst>
              </a:custGeom>
              <a:solidFill>
                <a:srgbClr val="B1CCB4"/>
              </a:solidFill>
              <a:ln w="19050" cap="sq">
                <a:solidFill>
                  <a:srgbClr val="485849"/>
                </a:solidFill>
                <a:prstDash val="solid"/>
                <a:miter/>
              </a:ln>
            </p:spPr>
          </p:sp>
          <p:sp>
            <p:nvSpPr>
              <p:cNvPr name="TextBox 27" id="27"/>
              <p:cNvSpPr txBox="true"/>
              <p:nvPr/>
            </p:nvSpPr>
            <p:spPr>
              <a:xfrm>
                <a:off x="0" y="-47625"/>
                <a:ext cx="971712" cy="276174"/>
              </a:xfrm>
              <a:prstGeom prst="rect">
                <a:avLst/>
              </a:prstGeom>
            </p:spPr>
            <p:txBody>
              <a:bodyPr anchor="ctr" rtlCol="false" tIns="50800" lIns="50800" bIns="50800" rIns="50800"/>
              <a:lstStyle/>
              <a:p>
                <a:pPr algn="ctr">
                  <a:lnSpc>
                    <a:spcPts val="3079"/>
                  </a:lnSpc>
                </a:pPr>
              </a:p>
            </p:txBody>
          </p:sp>
        </p:grpSp>
      </p:grpSp>
      <p:grpSp>
        <p:nvGrpSpPr>
          <p:cNvPr name="Group 28" id="28"/>
          <p:cNvGrpSpPr/>
          <p:nvPr/>
        </p:nvGrpSpPr>
        <p:grpSpPr>
          <a:xfrm rot="0">
            <a:off x="3015536" y="7292705"/>
            <a:ext cx="3775779" cy="973127"/>
            <a:chOff x="0" y="0"/>
            <a:chExt cx="5034372" cy="1297502"/>
          </a:xfrm>
        </p:grpSpPr>
        <p:grpSp>
          <p:nvGrpSpPr>
            <p:cNvPr name="Group 29" id="29"/>
            <p:cNvGrpSpPr/>
            <p:nvPr/>
          </p:nvGrpSpPr>
          <p:grpSpPr>
            <a:xfrm rot="0">
              <a:off x="0" y="140471"/>
              <a:ext cx="4919290" cy="1157031"/>
              <a:chOff x="0" y="0"/>
              <a:chExt cx="971712" cy="228549"/>
            </a:xfrm>
          </p:grpSpPr>
          <p:sp>
            <p:nvSpPr>
              <p:cNvPr name="Freeform 30" id="30"/>
              <p:cNvSpPr/>
              <p:nvPr/>
            </p:nvSpPr>
            <p:spPr>
              <a:xfrm flipH="false" flipV="false" rot="0">
                <a:off x="0" y="0"/>
                <a:ext cx="971712" cy="228549"/>
              </a:xfrm>
              <a:custGeom>
                <a:avLst/>
                <a:gdLst/>
                <a:ahLst/>
                <a:cxnLst/>
                <a:rect r="r" b="b" t="t" l="l"/>
                <a:pathLst>
                  <a:path h="228549" w="971712">
                    <a:moveTo>
                      <a:pt x="16787" y="0"/>
                    </a:moveTo>
                    <a:lnTo>
                      <a:pt x="954925" y="0"/>
                    </a:lnTo>
                    <a:cubicBezTo>
                      <a:pt x="964196" y="0"/>
                      <a:pt x="971712" y="7516"/>
                      <a:pt x="971712" y="16787"/>
                    </a:cubicBezTo>
                    <a:lnTo>
                      <a:pt x="971712" y="211762"/>
                    </a:lnTo>
                    <a:cubicBezTo>
                      <a:pt x="971712" y="216215"/>
                      <a:pt x="969943" y="220484"/>
                      <a:pt x="966795" y="223633"/>
                    </a:cubicBezTo>
                    <a:cubicBezTo>
                      <a:pt x="963647" y="226781"/>
                      <a:pt x="959377" y="228549"/>
                      <a:pt x="954925" y="228549"/>
                    </a:cubicBezTo>
                    <a:lnTo>
                      <a:pt x="16787" y="228549"/>
                    </a:lnTo>
                    <a:cubicBezTo>
                      <a:pt x="7516" y="228549"/>
                      <a:pt x="0" y="221034"/>
                      <a:pt x="0" y="211762"/>
                    </a:cubicBezTo>
                    <a:lnTo>
                      <a:pt x="0" y="16787"/>
                    </a:lnTo>
                    <a:cubicBezTo>
                      <a:pt x="0" y="7516"/>
                      <a:pt x="7516" y="0"/>
                      <a:pt x="16787" y="0"/>
                    </a:cubicBezTo>
                    <a:close/>
                  </a:path>
                </a:pathLst>
              </a:custGeom>
              <a:solidFill>
                <a:srgbClr val="FFFFFF"/>
              </a:solidFill>
              <a:ln w="19050" cap="sq">
                <a:solidFill>
                  <a:srgbClr val="485849"/>
                </a:solidFill>
                <a:prstDash val="solid"/>
                <a:miter/>
              </a:ln>
            </p:spPr>
          </p:sp>
          <p:sp>
            <p:nvSpPr>
              <p:cNvPr name="TextBox 31" id="31"/>
              <p:cNvSpPr txBox="true"/>
              <p:nvPr/>
            </p:nvSpPr>
            <p:spPr>
              <a:xfrm>
                <a:off x="0" y="-47625"/>
                <a:ext cx="971712" cy="276174"/>
              </a:xfrm>
              <a:prstGeom prst="rect">
                <a:avLst/>
              </a:prstGeom>
            </p:spPr>
            <p:txBody>
              <a:bodyPr anchor="ctr" rtlCol="false" tIns="50800" lIns="50800" bIns="50800" rIns="50800"/>
              <a:lstStyle/>
              <a:p>
                <a:pPr algn="ctr">
                  <a:lnSpc>
                    <a:spcPts val="3079"/>
                  </a:lnSpc>
                </a:pPr>
              </a:p>
            </p:txBody>
          </p:sp>
        </p:grpSp>
        <p:grpSp>
          <p:nvGrpSpPr>
            <p:cNvPr name="Group 32" id="32"/>
            <p:cNvGrpSpPr/>
            <p:nvPr/>
          </p:nvGrpSpPr>
          <p:grpSpPr>
            <a:xfrm rot="0">
              <a:off x="115082" y="0"/>
              <a:ext cx="4919290" cy="1157031"/>
              <a:chOff x="0" y="0"/>
              <a:chExt cx="971712" cy="228549"/>
            </a:xfrm>
          </p:grpSpPr>
          <p:sp>
            <p:nvSpPr>
              <p:cNvPr name="Freeform 33" id="33"/>
              <p:cNvSpPr/>
              <p:nvPr/>
            </p:nvSpPr>
            <p:spPr>
              <a:xfrm flipH="false" flipV="false" rot="0">
                <a:off x="0" y="0"/>
                <a:ext cx="971712" cy="228549"/>
              </a:xfrm>
              <a:custGeom>
                <a:avLst/>
                <a:gdLst/>
                <a:ahLst/>
                <a:cxnLst/>
                <a:rect r="r" b="b" t="t" l="l"/>
                <a:pathLst>
                  <a:path h="228549" w="971712">
                    <a:moveTo>
                      <a:pt x="16787" y="0"/>
                    </a:moveTo>
                    <a:lnTo>
                      <a:pt x="954925" y="0"/>
                    </a:lnTo>
                    <a:cubicBezTo>
                      <a:pt x="964196" y="0"/>
                      <a:pt x="971712" y="7516"/>
                      <a:pt x="971712" y="16787"/>
                    </a:cubicBezTo>
                    <a:lnTo>
                      <a:pt x="971712" y="211762"/>
                    </a:lnTo>
                    <a:cubicBezTo>
                      <a:pt x="971712" y="216215"/>
                      <a:pt x="969943" y="220484"/>
                      <a:pt x="966795" y="223633"/>
                    </a:cubicBezTo>
                    <a:cubicBezTo>
                      <a:pt x="963647" y="226781"/>
                      <a:pt x="959377" y="228549"/>
                      <a:pt x="954925" y="228549"/>
                    </a:cubicBezTo>
                    <a:lnTo>
                      <a:pt x="16787" y="228549"/>
                    </a:lnTo>
                    <a:cubicBezTo>
                      <a:pt x="7516" y="228549"/>
                      <a:pt x="0" y="221034"/>
                      <a:pt x="0" y="211762"/>
                    </a:cubicBezTo>
                    <a:lnTo>
                      <a:pt x="0" y="16787"/>
                    </a:lnTo>
                    <a:cubicBezTo>
                      <a:pt x="0" y="7516"/>
                      <a:pt x="7516" y="0"/>
                      <a:pt x="16787" y="0"/>
                    </a:cubicBezTo>
                    <a:close/>
                  </a:path>
                </a:pathLst>
              </a:custGeom>
              <a:solidFill>
                <a:srgbClr val="658C6A"/>
              </a:solidFill>
              <a:ln w="19050" cap="sq">
                <a:solidFill>
                  <a:srgbClr val="485849"/>
                </a:solidFill>
                <a:prstDash val="solid"/>
                <a:miter/>
              </a:ln>
            </p:spPr>
          </p:sp>
          <p:sp>
            <p:nvSpPr>
              <p:cNvPr name="TextBox 34" id="34"/>
              <p:cNvSpPr txBox="true"/>
              <p:nvPr/>
            </p:nvSpPr>
            <p:spPr>
              <a:xfrm>
                <a:off x="0" y="-47625"/>
                <a:ext cx="971712" cy="276174"/>
              </a:xfrm>
              <a:prstGeom prst="rect">
                <a:avLst/>
              </a:prstGeom>
            </p:spPr>
            <p:txBody>
              <a:bodyPr anchor="ctr" rtlCol="false" tIns="50800" lIns="50800" bIns="50800" rIns="50800"/>
              <a:lstStyle/>
              <a:p>
                <a:pPr algn="ctr">
                  <a:lnSpc>
                    <a:spcPts val="3079"/>
                  </a:lnSpc>
                </a:pPr>
              </a:p>
            </p:txBody>
          </p:sp>
        </p:grpSp>
      </p:grpSp>
      <p:grpSp>
        <p:nvGrpSpPr>
          <p:cNvPr name="Group 35" id="35"/>
          <p:cNvGrpSpPr/>
          <p:nvPr/>
        </p:nvGrpSpPr>
        <p:grpSpPr>
          <a:xfrm rot="0">
            <a:off x="2992100" y="5710556"/>
            <a:ext cx="3689468" cy="867774"/>
            <a:chOff x="0" y="0"/>
            <a:chExt cx="971712" cy="228549"/>
          </a:xfrm>
        </p:grpSpPr>
        <p:sp>
          <p:nvSpPr>
            <p:cNvPr name="Freeform 36" id="36"/>
            <p:cNvSpPr/>
            <p:nvPr/>
          </p:nvSpPr>
          <p:spPr>
            <a:xfrm flipH="false" flipV="false" rot="0">
              <a:off x="0" y="0"/>
              <a:ext cx="971712" cy="228549"/>
            </a:xfrm>
            <a:custGeom>
              <a:avLst/>
              <a:gdLst/>
              <a:ahLst/>
              <a:cxnLst/>
              <a:rect r="r" b="b" t="t" l="l"/>
              <a:pathLst>
                <a:path h="228549" w="971712">
                  <a:moveTo>
                    <a:pt x="16787" y="0"/>
                  </a:moveTo>
                  <a:lnTo>
                    <a:pt x="954925" y="0"/>
                  </a:lnTo>
                  <a:cubicBezTo>
                    <a:pt x="964196" y="0"/>
                    <a:pt x="971712" y="7516"/>
                    <a:pt x="971712" y="16787"/>
                  </a:cubicBezTo>
                  <a:lnTo>
                    <a:pt x="971712" y="211762"/>
                  </a:lnTo>
                  <a:cubicBezTo>
                    <a:pt x="971712" y="216215"/>
                    <a:pt x="969943" y="220484"/>
                    <a:pt x="966795" y="223633"/>
                  </a:cubicBezTo>
                  <a:cubicBezTo>
                    <a:pt x="963647" y="226781"/>
                    <a:pt x="959377" y="228549"/>
                    <a:pt x="954925" y="228549"/>
                  </a:cubicBezTo>
                  <a:lnTo>
                    <a:pt x="16787" y="228549"/>
                  </a:lnTo>
                  <a:cubicBezTo>
                    <a:pt x="7516" y="228549"/>
                    <a:pt x="0" y="221034"/>
                    <a:pt x="0" y="211762"/>
                  </a:cubicBezTo>
                  <a:lnTo>
                    <a:pt x="0" y="16787"/>
                  </a:lnTo>
                  <a:cubicBezTo>
                    <a:pt x="0" y="7516"/>
                    <a:pt x="7516" y="0"/>
                    <a:pt x="16787" y="0"/>
                  </a:cubicBezTo>
                  <a:close/>
                </a:path>
              </a:pathLst>
            </a:custGeom>
            <a:solidFill>
              <a:srgbClr val="FFFFFF"/>
            </a:solidFill>
            <a:ln w="19050" cap="sq">
              <a:solidFill>
                <a:srgbClr val="485849"/>
              </a:solidFill>
              <a:prstDash val="solid"/>
              <a:miter/>
            </a:ln>
          </p:spPr>
        </p:sp>
        <p:sp>
          <p:nvSpPr>
            <p:cNvPr name="TextBox 37" id="37"/>
            <p:cNvSpPr txBox="true"/>
            <p:nvPr/>
          </p:nvSpPr>
          <p:spPr>
            <a:xfrm>
              <a:off x="0" y="-47625"/>
              <a:ext cx="971712" cy="276174"/>
            </a:xfrm>
            <a:prstGeom prst="rect">
              <a:avLst/>
            </a:prstGeom>
          </p:spPr>
          <p:txBody>
            <a:bodyPr anchor="ctr" rtlCol="false" tIns="50800" lIns="50800" bIns="50800" rIns="50800"/>
            <a:lstStyle/>
            <a:p>
              <a:pPr algn="ctr">
                <a:lnSpc>
                  <a:spcPts val="3079"/>
                </a:lnSpc>
              </a:pPr>
            </a:p>
          </p:txBody>
        </p:sp>
      </p:grpSp>
      <p:grpSp>
        <p:nvGrpSpPr>
          <p:cNvPr name="Group 38" id="38"/>
          <p:cNvGrpSpPr/>
          <p:nvPr/>
        </p:nvGrpSpPr>
        <p:grpSpPr>
          <a:xfrm rot="0">
            <a:off x="3078411" y="5605203"/>
            <a:ext cx="3689468" cy="867774"/>
            <a:chOff x="0" y="0"/>
            <a:chExt cx="971712" cy="228549"/>
          </a:xfrm>
        </p:grpSpPr>
        <p:sp>
          <p:nvSpPr>
            <p:cNvPr name="Freeform 39" id="39"/>
            <p:cNvSpPr/>
            <p:nvPr/>
          </p:nvSpPr>
          <p:spPr>
            <a:xfrm flipH="false" flipV="false" rot="0">
              <a:off x="0" y="0"/>
              <a:ext cx="971712" cy="228549"/>
            </a:xfrm>
            <a:custGeom>
              <a:avLst/>
              <a:gdLst/>
              <a:ahLst/>
              <a:cxnLst/>
              <a:rect r="r" b="b" t="t" l="l"/>
              <a:pathLst>
                <a:path h="228549" w="971712">
                  <a:moveTo>
                    <a:pt x="16787" y="0"/>
                  </a:moveTo>
                  <a:lnTo>
                    <a:pt x="954925" y="0"/>
                  </a:lnTo>
                  <a:cubicBezTo>
                    <a:pt x="964196" y="0"/>
                    <a:pt x="971712" y="7516"/>
                    <a:pt x="971712" y="16787"/>
                  </a:cubicBezTo>
                  <a:lnTo>
                    <a:pt x="971712" y="211762"/>
                  </a:lnTo>
                  <a:cubicBezTo>
                    <a:pt x="971712" y="216215"/>
                    <a:pt x="969943" y="220484"/>
                    <a:pt x="966795" y="223633"/>
                  </a:cubicBezTo>
                  <a:cubicBezTo>
                    <a:pt x="963647" y="226781"/>
                    <a:pt x="959377" y="228549"/>
                    <a:pt x="954925" y="228549"/>
                  </a:cubicBezTo>
                  <a:lnTo>
                    <a:pt x="16787" y="228549"/>
                  </a:lnTo>
                  <a:cubicBezTo>
                    <a:pt x="7516" y="228549"/>
                    <a:pt x="0" y="221034"/>
                    <a:pt x="0" y="211762"/>
                  </a:cubicBezTo>
                  <a:lnTo>
                    <a:pt x="0" y="16787"/>
                  </a:lnTo>
                  <a:cubicBezTo>
                    <a:pt x="0" y="7516"/>
                    <a:pt x="7516" y="0"/>
                    <a:pt x="16787" y="0"/>
                  </a:cubicBezTo>
                  <a:close/>
                </a:path>
              </a:pathLst>
            </a:custGeom>
            <a:solidFill>
              <a:srgbClr val="85B38B"/>
            </a:solidFill>
            <a:ln w="19050" cap="sq">
              <a:solidFill>
                <a:srgbClr val="485849"/>
              </a:solidFill>
              <a:prstDash val="solid"/>
              <a:miter/>
            </a:ln>
          </p:spPr>
        </p:sp>
        <p:sp>
          <p:nvSpPr>
            <p:cNvPr name="TextBox 40" id="40"/>
            <p:cNvSpPr txBox="true"/>
            <p:nvPr/>
          </p:nvSpPr>
          <p:spPr>
            <a:xfrm>
              <a:off x="0" y="-47625"/>
              <a:ext cx="971712" cy="276174"/>
            </a:xfrm>
            <a:prstGeom prst="rect">
              <a:avLst/>
            </a:prstGeom>
          </p:spPr>
          <p:txBody>
            <a:bodyPr anchor="ctr" rtlCol="false" tIns="50800" lIns="50800" bIns="50800" rIns="50800"/>
            <a:lstStyle/>
            <a:p>
              <a:pPr algn="ctr">
                <a:lnSpc>
                  <a:spcPts val="3079"/>
                </a:lnSpc>
              </a:pPr>
            </a:p>
          </p:txBody>
        </p:sp>
      </p:grpSp>
      <p:sp>
        <p:nvSpPr>
          <p:cNvPr name="Freeform 41" id="41"/>
          <p:cNvSpPr/>
          <p:nvPr/>
        </p:nvSpPr>
        <p:spPr>
          <a:xfrm flipH="false" flipV="false" rot="0">
            <a:off x="7134037" y="4162357"/>
            <a:ext cx="868780" cy="725170"/>
          </a:xfrm>
          <a:custGeom>
            <a:avLst/>
            <a:gdLst/>
            <a:ahLst/>
            <a:cxnLst/>
            <a:rect r="r" b="b" t="t" l="l"/>
            <a:pathLst>
              <a:path h="725170" w="868780">
                <a:moveTo>
                  <a:pt x="0" y="0"/>
                </a:moveTo>
                <a:lnTo>
                  <a:pt x="868780" y="0"/>
                </a:lnTo>
                <a:lnTo>
                  <a:pt x="868780" y="725170"/>
                </a:lnTo>
                <a:lnTo>
                  <a:pt x="0" y="72517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42" id="42"/>
          <p:cNvSpPr/>
          <p:nvPr/>
        </p:nvSpPr>
        <p:spPr>
          <a:xfrm flipH="false" flipV="false" rot="0">
            <a:off x="7217330" y="5677067"/>
            <a:ext cx="731399" cy="842617"/>
          </a:xfrm>
          <a:custGeom>
            <a:avLst/>
            <a:gdLst/>
            <a:ahLst/>
            <a:cxnLst/>
            <a:rect r="r" b="b" t="t" l="l"/>
            <a:pathLst>
              <a:path h="842617" w="731399">
                <a:moveTo>
                  <a:pt x="0" y="0"/>
                </a:moveTo>
                <a:lnTo>
                  <a:pt x="731398" y="0"/>
                </a:lnTo>
                <a:lnTo>
                  <a:pt x="731398" y="842617"/>
                </a:lnTo>
                <a:lnTo>
                  <a:pt x="0" y="84261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43" id="43"/>
          <p:cNvSpPr txBox="true"/>
          <p:nvPr/>
        </p:nvSpPr>
        <p:spPr>
          <a:xfrm rot="0">
            <a:off x="3351588" y="4185470"/>
            <a:ext cx="3164322" cy="481330"/>
          </a:xfrm>
          <a:prstGeom prst="rect">
            <a:avLst/>
          </a:prstGeom>
        </p:spPr>
        <p:txBody>
          <a:bodyPr anchor="t" rtlCol="false" tIns="0" lIns="0" bIns="0" rIns="0">
            <a:spAutoFit/>
          </a:bodyPr>
          <a:lstStyle/>
          <a:p>
            <a:pPr algn="ctr">
              <a:lnSpc>
                <a:spcPts val="3920"/>
              </a:lnSpc>
            </a:pPr>
            <a:r>
              <a:rPr lang="en-US" sz="2800">
                <a:solidFill>
                  <a:srgbClr val="FFFFFF"/>
                </a:solidFill>
                <a:latin typeface="Tlab 레트로라이프"/>
                <a:ea typeface="Tlab 레트로라이프"/>
                <a:cs typeface="Tlab 레트로라이프"/>
                <a:sym typeface="Tlab 레트로라이프"/>
              </a:rPr>
              <a:t>정기 리뷰</a:t>
            </a:r>
          </a:p>
        </p:txBody>
      </p:sp>
      <p:sp>
        <p:nvSpPr>
          <p:cNvPr name="TextBox 44" id="44"/>
          <p:cNvSpPr txBox="true"/>
          <p:nvPr/>
        </p:nvSpPr>
        <p:spPr>
          <a:xfrm rot="0">
            <a:off x="3241841" y="5769850"/>
            <a:ext cx="3439727" cy="481330"/>
          </a:xfrm>
          <a:prstGeom prst="rect">
            <a:avLst/>
          </a:prstGeom>
        </p:spPr>
        <p:txBody>
          <a:bodyPr anchor="t" rtlCol="false" tIns="0" lIns="0" bIns="0" rIns="0">
            <a:spAutoFit/>
          </a:bodyPr>
          <a:lstStyle/>
          <a:p>
            <a:pPr algn="ctr">
              <a:lnSpc>
                <a:spcPts val="3920"/>
              </a:lnSpc>
            </a:pPr>
            <a:r>
              <a:rPr lang="en-US" sz="2800">
                <a:solidFill>
                  <a:srgbClr val="FFFFFF"/>
                </a:solidFill>
                <a:latin typeface="Tlab 레트로라이프"/>
                <a:ea typeface="Tlab 레트로라이프"/>
                <a:cs typeface="Tlab 레트로라이프"/>
                <a:sym typeface="Tlab 레트로라이프"/>
              </a:rPr>
              <a:t>업데이트 및 개선</a:t>
            </a:r>
          </a:p>
        </p:txBody>
      </p:sp>
      <p:sp>
        <p:nvSpPr>
          <p:cNvPr name="TextBox 45" id="45"/>
          <p:cNvSpPr txBox="true"/>
          <p:nvPr/>
        </p:nvSpPr>
        <p:spPr>
          <a:xfrm rot="0">
            <a:off x="8813972" y="4114732"/>
            <a:ext cx="6232543" cy="772795"/>
          </a:xfrm>
          <a:prstGeom prst="rect">
            <a:avLst/>
          </a:prstGeom>
        </p:spPr>
        <p:txBody>
          <a:bodyPr anchor="t" rtlCol="false" tIns="0" lIns="0" bIns="0" rIns="0">
            <a:spAutoFit/>
          </a:bodyPr>
          <a:lstStyle/>
          <a:p>
            <a:pPr algn="l">
              <a:lnSpc>
                <a:spcPts val="3079"/>
              </a:lnSpc>
            </a:pPr>
            <a:r>
              <a:rPr lang="en-US" sz="2199">
                <a:solidFill>
                  <a:srgbClr val="485849"/>
                </a:solidFill>
                <a:latin typeface="TDTD순고딕"/>
                <a:ea typeface="TDTD순고딕"/>
                <a:cs typeface="TDTD순고딕"/>
                <a:sym typeface="TDTD순고딕"/>
              </a:rPr>
              <a:t>프로젝트 종료 후에도 정기적인 리뷰를 통해 제품의 성능과 사용자 만족도를 평가합니다.</a:t>
            </a:r>
          </a:p>
        </p:txBody>
      </p:sp>
      <p:sp>
        <p:nvSpPr>
          <p:cNvPr name="TextBox 46" id="46"/>
          <p:cNvSpPr txBox="true"/>
          <p:nvPr/>
        </p:nvSpPr>
        <p:spPr>
          <a:xfrm rot="0">
            <a:off x="3307836" y="7457518"/>
            <a:ext cx="3307736" cy="481330"/>
          </a:xfrm>
          <a:prstGeom prst="rect">
            <a:avLst/>
          </a:prstGeom>
        </p:spPr>
        <p:txBody>
          <a:bodyPr anchor="t" rtlCol="false" tIns="0" lIns="0" bIns="0" rIns="0">
            <a:spAutoFit/>
          </a:bodyPr>
          <a:lstStyle/>
          <a:p>
            <a:pPr algn="ctr">
              <a:lnSpc>
                <a:spcPts val="3920"/>
              </a:lnSpc>
            </a:pPr>
            <a:r>
              <a:rPr lang="en-US" sz="2800">
                <a:solidFill>
                  <a:srgbClr val="FFFFFF"/>
                </a:solidFill>
                <a:latin typeface="Tlab 레트로라이프"/>
                <a:ea typeface="Tlab 레트로라이프"/>
                <a:cs typeface="Tlab 레트로라이프"/>
                <a:sym typeface="Tlab 레트로라이프"/>
              </a:rPr>
              <a:t>교육 및 지원</a:t>
            </a:r>
          </a:p>
        </p:txBody>
      </p:sp>
      <p:sp>
        <p:nvSpPr>
          <p:cNvPr name="TextBox 47" id="47"/>
          <p:cNvSpPr txBox="true"/>
          <p:nvPr/>
        </p:nvSpPr>
        <p:spPr>
          <a:xfrm rot="0">
            <a:off x="8790536" y="5688088"/>
            <a:ext cx="6505364" cy="772795"/>
          </a:xfrm>
          <a:prstGeom prst="rect">
            <a:avLst/>
          </a:prstGeom>
        </p:spPr>
        <p:txBody>
          <a:bodyPr anchor="t" rtlCol="false" tIns="0" lIns="0" bIns="0" rIns="0">
            <a:spAutoFit/>
          </a:bodyPr>
          <a:lstStyle/>
          <a:p>
            <a:pPr algn="l">
              <a:lnSpc>
                <a:spcPts val="3079"/>
              </a:lnSpc>
            </a:pPr>
            <a:r>
              <a:rPr lang="en-US" sz="2199">
                <a:solidFill>
                  <a:srgbClr val="485849"/>
                </a:solidFill>
                <a:latin typeface="TDTD순고딕"/>
                <a:ea typeface="TDTD순고딕"/>
                <a:cs typeface="TDTD순고딕"/>
                <a:sym typeface="TDTD순고딕"/>
              </a:rPr>
              <a:t>사용자 피드백을 반영하여 제품을 지속적으로 개선하고, 필요시 기능 추가를 고려합니다.</a:t>
            </a:r>
          </a:p>
        </p:txBody>
      </p:sp>
      <p:sp>
        <p:nvSpPr>
          <p:cNvPr name="TextBox 48" id="48"/>
          <p:cNvSpPr txBox="true"/>
          <p:nvPr/>
        </p:nvSpPr>
        <p:spPr>
          <a:xfrm rot="0">
            <a:off x="8790536" y="7316547"/>
            <a:ext cx="6232543" cy="772795"/>
          </a:xfrm>
          <a:prstGeom prst="rect">
            <a:avLst/>
          </a:prstGeom>
        </p:spPr>
        <p:txBody>
          <a:bodyPr anchor="t" rtlCol="false" tIns="0" lIns="0" bIns="0" rIns="0">
            <a:spAutoFit/>
          </a:bodyPr>
          <a:lstStyle/>
          <a:p>
            <a:pPr algn="l">
              <a:lnSpc>
                <a:spcPts val="3079"/>
              </a:lnSpc>
            </a:pPr>
            <a:r>
              <a:rPr lang="en-US" sz="2199">
                <a:solidFill>
                  <a:srgbClr val="485849"/>
                </a:solidFill>
                <a:latin typeface="TDTD순고딕"/>
                <a:ea typeface="TDTD순고딕"/>
                <a:cs typeface="TDTD순고딕"/>
                <a:sym typeface="TDTD순고딕"/>
              </a:rPr>
              <a:t>사용자 교육 프로그램을 마련하고, 고객 지원 체계를 구축하여 고객 만족도를 높입니다.</a:t>
            </a:r>
          </a:p>
        </p:txBody>
      </p:sp>
      <p:grpSp>
        <p:nvGrpSpPr>
          <p:cNvPr name="Group 49" id="49"/>
          <p:cNvGrpSpPr/>
          <p:nvPr/>
        </p:nvGrpSpPr>
        <p:grpSpPr>
          <a:xfrm rot="0">
            <a:off x="7217330" y="7397221"/>
            <a:ext cx="791408" cy="692122"/>
            <a:chOff x="0" y="0"/>
            <a:chExt cx="1055210" cy="922829"/>
          </a:xfrm>
        </p:grpSpPr>
        <p:sp>
          <p:nvSpPr>
            <p:cNvPr name="Freeform 50" id="50"/>
            <p:cNvSpPr/>
            <p:nvPr/>
          </p:nvSpPr>
          <p:spPr>
            <a:xfrm flipH="false" flipV="false" rot="0">
              <a:off x="0" y="0"/>
              <a:ext cx="1055210" cy="922829"/>
            </a:xfrm>
            <a:custGeom>
              <a:avLst/>
              <a:gdLst/>
              <a:ahLst/>
              <a:cxnLst/>
              <a:rect r="r" b="b" t="t" l="l"/>
              <a:pathLst>
                <a:path h="922829" w="1055210">
                  <a:moveTo>
                    <a:pt x="0" y="0"/>
                  </a:moveTo>
                  <a:lnTo>
                    <a:pt x="1055210" y="0"/>
                  </a:lnTo>
                  <a:lnTo>
                    <a:pt x="1055210" y="922829"/>
                  </a:lnTo>
                  <a:lnTo>
                    <a:pt x="0" y="92282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Freeform 51" id="51"/>
            <p:cNvSpPr/>
            <p:nvPr/>
          </p:nvSpPr>
          <p:spPr>
            <a:xfrm flipH="false" flipV="false" rot="0">
              <a:off x="0" y="0"/>
              <a:ext cx="1055210" cy="922829"/>
            </a:xfrm>
            <a:custGeom>
              <a:avLst/>
              <a:gdLst/>
              <a:ahLst/>
              <a:cxnLst/>
              <a:rect r="r" b="b" t="t" l="l"/>
              <a:pathLst>
                <a:path h="922829" w="1055210">
                  <a:moveTo>
                    <a:pt x="0" y="0"/>
                  </a:moveTo>
                  <a:lnTo>
                    <a:pt x="1055210" y="0"/>
                  </a:lnTo>
                  <a:lnTo>
                    <a:pt x="1055210" y="922829"/>
                  </a:lnTo>
                  <a:lnTo>
                    <a:pt x="0" y="922829"/>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658C6A"/>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4239802" y="1410881"/>
            <a:ext cx="10653914" cy="1184275"/>
          </a:xfrm>
          <a:prstGeom prst="rect">
            <a:avLst/>
          </a:prstGeom>
        </p:spPr>
        <p:txBody>
          <a:bodyPr anchor="t" rtlCol="false" tIns="0" lIns="0" bIns="0" rIns="0">
            <a:spAutoFit/>
          </a:bodyPr>
          <a:lstStyle/>
          <a:p>
            <a:pPr algn="l">
              <a:lnSpc>
                <a:spcPts val="9799"/>
              </a:lnSpc>
            </a:pPr>
            <a:r>
              <a:rPr lang="en-US" sz="6999">
                <a:solidFill>
                  <a:srgbClr val="485849"/>
                </a:solidFill>
                <a:latin typeface="Tlab 레트로라이프"/>
                <a:ea typeface="Tlab 레트로라이프"/>
                <a:cs typeface="Tlab 레트로라이프"/>
                <a:sym typeface="Tlab 레트로라이프"/>
              </a:rPr>
              <a:t>질문과 답변</a:t>
            </a:r>
          </a:p>
        </p:txBody>
      </p:sp>
      <p:sp>
        <p:nvSpPr>
          <p:cNvPr name="TextBox 20" id="20"/>
          <p:cNvSpPr txBox="true"/>
          <p:nvPr/>
        </p:nvSpPr>
        <p:spPr>
          <a:xfrm rot="0">
            <a:off x="1822669" y="989012"/>
            <a:ext cx="2048120" cy="1765910"/>
          </a:xfrm>
          <a:prstGeom prst="rect">
            <a:avLst/>
          </a:prstGeom>
        </p:spPr>
        <p:txBody>
          <a:bodyPr anchor="t" rtlCol="false" tIns="0" lIns="0" bIns="0" rIns="0">
            <a:spAutoFit/>
          </a:bodyPr>
          <a:lstStyle/>
          <a:p>
            <a:pPr algn="l">
              <a:lnSpc>
                <a:spcPts val="14491"/>
              </a:lnSpc>
            </a:pPr>
            <a:r>
              <a:rPr lang="en-US" sz="10350" b="true">
                <a:solidFill>
                  <a:srgbClr val="8CB791">
                    <a:alpha val="73725"/>
                  </a:srgbClr>
                </a:solidFill>
                <a:latin typeface="Tlab 레트로라이프 Bold"/>
                <a:ea typeface="Tlab 레트로라이프 Bold"/>
                <a:cs typeface="Tlab 레트로라이프 Bold"/>
                <a:sym typeface="Tlab 레트로라이프 Bold"/>
              </a:rPr>
              <a:t>09</a:t>
            </a:r>
          </a:p>
        </p:txBody>
      </p:sp>
      <p:grpSp>
        <p:nvGrpSpPr>
          <p:cNvPr name="Group 21" id="21"/>
          <p:cNvGrpSpPr/>
          <p:nvPr/>
        </p:nvGrpSpPr>
        <p:grpSpPr>
          <a:xfrm rot="0">
            <a:off x="6373184" y="4834443"/>
            <a:ext cx="5541633" cy="1678286"/>
            <a:chOff x="0" y="0"/>
            <a:chExt cx="7388844" cy="2237714"/>
          </a:xfrm>
        </p:grpSpPr>
        <p:sp>
          <p:nvSpPr>
            <p:cNvPr name="Freeform 22" id="22"/>
            <p:cNvSpPr/>
            <p:nvPr/>
          </p:nvSpPr>
          <p:spPr>
            <a:xfrm flipH="false" flipV="false" rot="0">
              <a:off x="0" y="0"/>
              <a:ext cx="2366813" cy="2237714"/>
            </a:xfrm>
            <a:custGeom>
              <a:avLst/>
              <a:gdLst/>
              <a:ahLst/>
              <a:cxnLst/>
              <a:rect r="r" b="b" t="t" l="l"/>
              <a:pathLst>
                <a:path h="2237714" w="2366813">
                  <a:moveTo>
                    <a:pt x="0" y="0"/>
                  </a:moveTo>
                  <a:lnTo>
                    <a:pt x="2366813" y="0"/>
                  </a:lnTo>
                  <a:lnTo>
                    <a:pt x="2366813" y="2237714"/>
                  </a:lnTo>
                  <a:lnTo>
                    <a:pt x="0" y="223771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23" id="23"/>
            <p:cNvSpPr/>
            <p:nvPr/>
          </p:nvSpPr>
          <p:spPr>
            <a:xfrm flipH="false" flipV="false" rot="0">
              <a:off x="4907508" y="0"/>
              <a:ext cx="2481336" cy="2237714"/>
            </a:xfrm>
            <a:custGeom>
              <a:avLst/>
              <a:gdLst/>
              <a:ahLst/>
              <a:cxnLst/>
              <a:rect r="r" b="b" t="t" l="l"/>
              <a:pathLst>
                <a:path h="2237714" w="2481336">
                  <a:moveTo>
                    <a:pt x="0" y="0"/>
                  </a:moveTo>
                  <a:lnTo>
                    <a:pt x="2481336" y="0"/>
                  </a:lnTo>
                  <a:lnTo>
                    <a:pt x="2481336" y="2237714"/>
                  </a:lnTo>
                  <a:lnTo>
                    <a:pt x="0" y="2237714"/>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24" id="24"/>
            <p:cNvSpPr txBox="true"/>
            <p:nvPr/>
          </p:nvSpPr>
          <p:spPr>
            <a:xfrm rot="0">
              <a:off x="2757717" y="105251"/>
              <a:ext cx="1883324" cy="2132463"/>
            </a:xfrm>
            <a:prstGeom prst="rect">
              <a:avLst/>
            </a:prstGeom>
          </p:spPr>
          <p:txBody>
            <a:bodyPr anchor="t" rtlCol="false" tIns="0" lIns="0" bIns="0" rIns="0">
              <a:spAutoFit/>
            </a:bodyPr>
            <a:lstStyle/>
            <a:p>
              <a:pPr algn="ctr">
                <a:lnSpc>
                  <a:spcPts val="13331"/>
                </a:lnSpc>
              </a:pPr>
              <a:r>
                <a:rPr lang="en-US" sz="9522">
                  <a:solidFill>
                    <a:srgbClr val="485849">
                      <a:alpha val="73725"/>
                    </a:srgbClr>
                  </a:solidFill>
                  <a:latin typeface="TDTD한강고딕"/>
                  <a:ea typeface="TDTD한강고딕"/>
                  <a:cs typeface="TDTD한강고딕"/>
                  <a:sym typeface="TDTD한강고딕"/>
                </a:rPr>
                <a:t>&amp;</a:t>
              </a: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658C6A"/>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9" id="19"/>
          <p:cNvSpPr/>
          <p:nvPr/>
        </p:nvSpPr>
        <p:spPr>
          <a:xfrm flipH="false" flipV="false" rot="0">
            <a:off x="7378252" y="5798541"/>
            <a:ext cx="3531496" cy="1508912"/>
          </a:xfrm>
          <a:custGeom>
            <a:avLst/>
            <a:gdLst/>
            <a:ahLst/>
            <a:cxnLst/>
            <a:rect r="r" b="b" t="t" l="l"/>
            <a:pathLst>
              <a:path h="1508912" w="3531496">
                <a:moveTo>
                  <a:pt x="0" y="0"/>
                </a:moveTo>
                <a:lnTo>
                  <a:pt x="3531496" y="0"/>
                </a:lnTo>
                <a:lnTo>
                  <a:pt x="3531496" y="1508912"/>
                </a:lnTo>
                <a:lnTo>
                  <a:pt x="0" y="150891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20" id="20"/>
          <p:cNvSpPr txBox="true"/>
          <p:nvPr/>
        </p:nvSpPr>
        <p:spPr>
          <a:xfrm rot="0">
            <a:off x="5673298" y="3808171"/>
            <a:ext cx="6941403" cy="1552617"/>
          </a:xfrm>
          <a:prstGeom prst="rect">
            <a:avLst/>
          </a:prstGeom>
        </p:spPr>
        <p:txBody>
          <a:bodyPr anchor="t" rtlCol="false" tIns="0" lIns="0" bIns="0" rIns="0">
            <a:spAutoFit/>
          </a:bodyPr>
          <a:lstStyle/>
          <a:p>
            <a:pPr algn="ctr">
              <a:lnSpc>
                <a:spcPts val="12741"/>
              </a:lnSpc>
            </a:pPr>
            <a:r>
              <a:rPr lang="en-US" sz="9100">
                <a:solidFill>
                  <a:srgbClr val="8CB791"/>
                </a:solidFill>
                <a:latin typeface="Tlab 레트로라이프"/>
                <a:ea typeface="Tlab 레트로라이프"/>
                <a:cs typeface="Tlab 레트로라이프"/>
                <a:sym typeface="Tlab 레트로라이프"/>
              </a:rPr>
              <a:t>감사합니다</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485849"/>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9" id="19"/>
          <p:cNvGrpSpPr/>
          <p:nvPr/>
        </p:nvGrpSpPr>
        <p:grpSpPr>
          <a:xfrm rot="0">
            <a:off x="6181596" y="4413888"/>
            <a:ext cx="818710" cy="703579"/>
            <a:chOff x="0" y="0"/>
            <a:chExt cx="812800" cy="698500"/>
          </a:xfrm>
        </p:grpSpPr>
        <p:sp>
          <p:nvSpPr>
            <p:cNvPr name="Freeform 20" id="20"/>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9050" cap="sq">
              <a:solidFill>
                <a:srgbClr val="485849"/>
              </a:solidFill>
              <a:prstDash val="solid"/>
              <a:miter/>
            </a:ln>
          </p:spPr>
        </p:sp>
        <p:sp>
          <p:nvSpPr>
            <p:cNvPr name="TextBox 21" id="21"/>
            <p:cNvSpPr txBox="true"/>
            <p:nvPr/>
          </p:nvSpPr>
          <p:spPr>
            <a:xfrm>
              <a:off x="114300" y="-47625"/>
              <a:ext cx="584200" cy="746125"/>
            </a:xfrm>
            <a:prstGeom prst="rect">
              <a:avLst/>
            </a:prstGeom>
          </p:spPr>
          <p:txBody>
            <a:bodyPr anchor="ctr" rtlCol="false" tIns="50800" lIns="50800" bIns="50800" rIns="50800"/>
            <a:lstStyle/>
            <a:p>
              <a:pPr algn="ctr">
                <a:lnSpc>
                  <a:spcPts val="3640"/>
                </a:lnSpc>
                <a:spcBef>
                  <a:spcPct val="0"/>
                </a:spcBef>
              </a:pPr>
              <a:r>
                <a:rPr lang="en-US" sz="2600">
                  <a:solidFill>
                    <a:srgbClr val="727070"/>
                  </a:solidFill>
                  <a:latin typeface="Tlab 레트로라이프"/>
                  <a:ea typeface="Tlab 레트로라이프"/>
                  <a:cs typeface="Tlab 레트로라이프"/>
                  <a:sym typeface="Tlab 레트로라이프"/>
                </a:rPr>
                <a:t>01</a:t>
              </a:r>
            </a:p>
          </p:txBody>
        </p:sp>
      </p:grpSp>
      <p:grpSp>
        <p:nvGrpSpPr>
          <p:cNvPr name="Group 22" id="22"/>
          <p:cNvGrpSpPr/>
          <p:nvPr/>
        </p:nvGrpSpPr>
        <p:grpSpPr>
          <a:xfrm rot="0">
            <a:off x="11914742" y="4413888"/>
            <a:ext cx="818710" cy="703579"/>
            <a:chOff x="0" y="0"/>
            <a:chExt cx="812800" cy="698500"/>
          </a:xfrm>
        </p:grpSpPr>
        <p:sp>
          <p:nvSpPr>
            <p:cNvPr name="Freeform 23" id="2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9050" cap="sq">
              <a:solidFill>
                <a:srgbClr val="628566"/>
              </a:solidFill>
              <a:prstDash val="solid"/>
              <a:miter/>
            </a:ln>
          </p:spPr>
        </p:sp>
        <p:sp>
          <p:nvSpPr>
            <p:cNvPr name="TextBox 24" id="24"/>
            <p:cNvSpPr txBox="true"/>
            <p:nvPr/>
          </p:nvSpPr>
          <p:spPr>
            <a:xfrm>
              <a:off x="114300" y="-47625"/>
              <a:ext cx="584200" cy="746125"/>
            </a:xfrm>
            <a:prstGeom prst="rect">
              <a:avLst/>
            </a:prstGeom>
          </p:spPr>
          <p:txBody>
            <a:bodyPr anchor="ctr" rtlCol="false" tIns="50800" lIns="50800" bIns="50800" rIns="50800"/>
            <a:lstStyle/>
            <a:p>
              <a:pPr algn="ctr">
                <a:lnSpc>
                  <a:spcPts val="3640"/>
                </a:lnSpc>
                <a:spcBef>
                  <a:spcPct val="0"/>
                </a:spcBef>
              </a:pPr>
              <a:r>
                <a:rPr lang="en-US" sz="2600">
                  <a:solidFill>
                    <a:srgbClr val="727070"/>
                  </a:solidFill>
                  <a:latin typeface="Tlab 레트로라이프"/>
                  <a:ea typeface="Tlab 레트로라이프"/>
                  <a:cs typeface="Tlab 레트로라이프"/>
                  <a:sym typeface="Tlab 레트로라이프"/>
                </a:rPr>
                <a:t>05</a:t>
              </a:r>
            </a:p>
          </p:txBody>
        </p:sp>
      </p:grpSp>
      <p:grpSp>
        <p:nvGrpSpPr>
          <p:cNvPr name="Group 25" id="25"/>
          <p:cNvGrpSpPr/>
          <p:nvPr/>
        </p:nvGrpSpPr>
        <p:grpSpPr>
          <a:xfrm rot="0">
            <a:off x="6181596" y="5550705"/>
            <a:ext cx="818710" cy="703579"/>
            <a:chOff x="0" y="0"/>
            <a:chExt cx="812800" cy="698500"/>
          </a:xfrm>
        </p:grpSpPr>
        <p:sp>
          <p:nvSpPr>
            <p:cNvPr name="Freeform 26" id="26"/>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9050" cap="sq">
              <a:solidFill>
                <a:srgbClr val="628566"/>
              </a:solidFill>
              <a:prstDash val="solid"/>
              <a:miter/>
            </a:ln>
          </p:spPr>
        </p:sp>
        <p:sp>
          <p:nvSpPr>
            <p:cNvPr name="TextBox 27" id="27"/>
            <p:cNvSpPr txBox="true"/>
            <p:nvPr/>
          </p:nvSpPr>
          <p:spPr>
            <a:xfrm>
              <a:off x="114300" y="-47625"/>
              <a:ext cx="584200" cy="746125"/>
            </a:xfrm>
            <a:prstGeom prst="rect">
              <a:avLst/>
            </a:prstGeom>
          </p:spPr>
          <p:txBody>
            <a:bodyPr anchor="ctr" rtlCol="false" tIns="50800" lIns="50800" bIns="50800" rIns="50800"/>
            <a:lstStyle/>
            <a:p>
              <a:pPr algn="ctr">
                <a:lnSpc>
                  <a:spcPts val="3640"/>
                </a:lnSpc>
                <a:spcBef>
                  <a:spcPct val="0"/>
                </a:spcBef>
              </a:pPr>
              <a:r>
                <a:rPr lang="en-US" sz="2600">
                  <a:solidFill>
                    <a:srgbClr val="727070"/>
                  </a:solidFill>
                  <a:latin typeface="Tlab 레트로라이프"/>
                  <a:ea typeface="Tlab 레트로라이프"/>
                  <a:cs typeface="Tlab 레트로라이프"/>
                  <a:sym typeface="Tlab 레트로라이프"/>
                </a:rPr>
                <a:t>02</a:t>
              </a:r>
            </a:p>
          </p:txBody>
        </p:sp>
      </p:grpSp>
      <p:grpSp>
        <p:nvGrpSpPr>
          <p:cNvPr name="Group 28" id="28"/>
          <p:cNvGrpSpPr/>
          <p:nvPr/>
        </p:nvGrpSpPr>
        <p:grpSpPr>
          <a:xfrm rot="0">
            <a:off x="11914742" y="5550705"/>
            <a:ext cx="818710" cy="703579"/>
            <a:chOff x="0" y="0"/>
            <a:chExt cx="812800" cy="698500"/>
          </a:xfrm>
        </p:grpSpPr>
        <p:sp>
          <p:nvSpPr>
            <p:cNvPr name="Freeform 29" id="29"/>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9050" cap="sq">
              <a:solidFill>
                <a:srgbClr val="628566"/>
              </a:solidFill>
              <a:prstDash val="solid"/>
              <a:miter/>
            </a:ln>
          </p:spPr>
        </p:sp>
        <p:sp>
          <p:nvSpPr>
            <p:cNvPr name="TextBox 30" id="30"/>
            <p:cNvSpPr txBox="true"/>
            <p:nvPr/>
          </p:nvSpPr>
          <p:spPr>
            <a:xfrm>
              <a:off x="114300" y="-47625"/>
              <a:ext cx="584200" cy="746125"/>
            </a:xfrm>
            <a:prstGeom prst="rect">
              <a:avLst/>
            </a:prstGeom>
          </p:spPr>
          <p:txBody>
            <a:bodyPr anchor="ctr" rtlCol="false" tIns="50800" lIns="50800" bIns="50800" rIns="50800"/>
            <a:lstStyle/>
            <a:p>
              <a:pPr algn="ctr">
                <a:lnSpc>
                  <a:spcPts val="3640"/>
                </a:lnSpc>
                <a:spcBef>
                  <a:spcPct val="0"/>
                </a:spcBef>
              </a:pPr>
              <a:r>
                <a:rPr lang="en-US" sz="2600">
                  <a:solidFill>
                    <a:srgbClr val="727070"/>
                  </a:solidFill>
                  <a:latin typeface="Tlab 레트로라이프"/>
                  <a:ea typeface="Tlab 레트로라이프"/>
                  <a:cs typeface="Tlab 레트로라이프"/>
                  <a:sym typeface="Tlab 레트로라이프"/>
                </a:rPr>
                <a:t>06</a:t>
              </a:r>
            </a:p>
          </p:txBody>
        </p:sp>
      </p:grpSp>
      <p:grpSp>
        <p:nvGrpSpPr>
          <p:cNvPr name="Group 31" id="31"/>
          <p:cNvGrpSpPr/>
          <p:nvPr/>
        </p:nvGrpSpPr>
        <p:grpSpPr>
          <a:xfrm rot="0">
            <a:off x="6181596" y="6683740"/>
            <a:ext cx="818710" cy="703579"/>
            <a:chOff x="0" y="0"/>
            <a:chExt cx="812800" cy="698500"/>
          </a:xfrm>
        </p:grpSpPr>
        <p:sp>
          <p:nvSpPr>
            <p:cNvPr name="Freeform 32" id="32"/>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9050" cap="sq">
              <a:solidFill>
                <a:srgbClr val="628566"/>
              </a:solidFill>
              <a:prstDash val="solid"/>
              <a:miter/>
            </a:ln>
          </p:spPr>
        </p:sp>
        <p:sp>
          <p:nvSpPr>
            <p:cNvPr name="TextBox 33" id="33"/>
            <p:cNvSpPr txBox="true"/>
            <p:nvPr/>
          </p:nvSpPr>
          <p:spPr>
            <a:xfrm>
              <a:off x="114300" y="-47625"/>
              <a:ext cx="584200" cy="746125"/>
            </a:xfrm>
            <a:prstGeom prst="rect">
              <a:avLst/>
            </a:prstGeom>
          </p:spPr>
          <p:txBody>
            <a:bodyPr anchor="ctr" rtlCol="false" tIns="50800" lIns="50800" bIns="50800" rIns="50800"/>
            <a:lstStyle/>
            <a:p>
              <a:pPr algn="ctr">
                <a:lnSpc>
                  <a:spcPts val="3640"/>
                </a:lnSpc>
                <a:spcBef>
                  <a:spcPct val="0"/>
                </a:spcBef>
              </a:pPr>
              <a:r>
                <a:rPr lang="en-US" sz="2600">
                  <a:solidFill>
                    <a:srgbClr val="727070"/>
                  </a:solidFill>
                  <a:latin typeface="Tlab 레트로라이프"/>
                  <a:ea typeface="Tlab 레트로라이프"/>
                  <a:cs typeface="Tlab 레트로라이프"/>
                  <a:sym typeface="Tlab 레트로라이프"/>
                </a:rPr>
                <a:t>03</a:t>
              </a:r>
            </a:p>
          </p:txBody>
        </p:sp>
      </p:grpSp>
      <p:grpSp>
        <p:nvGrpSpPr>
          <p:cNvPr name="Group 34" id="34"/>
          <p:cNvGrpSpPr/>
          <p:nvPr/>
        </p:nvGrpSpPr>
        <p:grpSpPr>
          <a:xfrm rot="0">
            <a:off x="11914742" y="6683740"/>
            <a:ext cx="818710" cy="703579"/>
            <a:chOff x="0" y="0"/>
            <a:chExt cx="812800" cy="698500"/>
          </a:xfrm>
        </p:grpSpPr>
        <p:sp>
          <p:nvSpPr>
            <p:cNvPr name="Freeform 35" id="35"/>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9050" cap="sq">
              <a:solidFill>
                <a:srgbClr val="628566"/>
              </a:solidFill>
              <a:prstDash val="solid"/>
              <a:miter/>
            </a:ln>
          </p:spPr>
        </p:sp>
        <p:sp>
          <p:nvSpPr>
            <p:cNvPr name="TextBox 36" id="36"/>
            <p:cNvSpPr txBox="true"/>
            <p:nvPr/>
          </p:nvSpPr>
          <p:spPr>
            <a:xfrm>
              <a:off x="114300" y="-47625"/>
              <a:ext cx="584200" cy="746125"/>
            </a:xfrm>
            <a:prstGeom prst="rect">
              <a:avLst/>
            </a:prstGeom>
          </p:spPr>
          <p:txBody>
            <a:bodyPr anchor="ctr" rtlCol="false" tIns="50800" lIns="50800" bIns="50800" rIns="50800"/>
            <a:lstStyle/>
            <a:p>
              <a:pPr algn="ctr">
                <a:lnSpc>
                  <a:spcPts val="3640"/>
                </a:lnSpc>
                <a:spcBef>
                  <a:spcPct val="0"/>
                </a:spcBef>
              </a:pPr>
              <a:r>
                <a:rPr lang="en-US" sz="2600">
                  <a:solidFill>
                    <a:srgbClr val="727070"/>
                  </a:solidFill>
                  <a:latin typeface="Tlab 레트로라이프"/>
                  <a:ea typeface="Tlab 레트로라이프"/>
                  <a:cs typeface="Tlab 레트로라이프"/>
                  <a:sym typeface="Tlab 레트로라이프"/>
                </a:rPr>
                <a:t>07</a:t>
              </a:r>
            </a:p>
          </p:txBody>
        </p:sp>
      </p:grpSp>
      <p:grpSp>
        <p:nvGrpSpPr>
          <p:cNvPr name="Group 37" id="37"/>
          <p:cNvGrpSpPr/>
          <p:nvPr/>
        </p:nvGrpSpPr>
        <p:grpSpPr>
          <a:xfrm rot="0">
            <a:off x="6181596" y="7816775"/>
            <a:ext cx="818710" cy="703579"/>
            <a:chOff x="0" y="0"/>
            <a:chExt cx="812800" cy="698500"/>
          </a:xfrm>
        </p:grpSpPr>
        <p:sp>
          <p:nvSpPr>
            <p:cNvPr name="Freeform 38" id="38"/>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9050" cap="sq">
              <a:solidFill>
                <a:srgbClr val="628566"/>
              </a:solidFill>
              <a:prstDash val="solid"/>
              <a:miter/>
            </a:ln>
          </p:spPr>
        </p:sp>
        <p:sp>
          <p:nvSpPr>
            <p:cNvPr name="TextBox 39" id="39"/>
            <p:cNvSpPr txBox="true"/>
            <p:nvPr/>
          </p:nvSpPr>
          <p:spPr>
            <a:xfrm>
              <a:off x="114300" y="-47625"/>
              <a:ext cx="584200" cy="746125"/>
            </a:xfrm>
            <a:prstGeom prst="rect">
              <a:avLst/>
            </a:prstGeom>
          </p:spPr>
          <p:txBody>
            <a:bodyPr anchor="ctr" rtlCol="false" tIns="50800" lIns="50800" bIns="50800" rIns="50800"/>
            <a:lstStyle/>
            <a:p>
              <a:pPr algn="ctr">
                <a:lnSpc>
                  <a:spcPts val="3640"/>
                </a:lnSpc>
                <a:spcBef>
                  <a:spcPct val="0"/>
                </a:spcBef>
              </a:pPr>
              <a:r>
                <a:rPr lang="en-US" sz="2600">
                  <a:solidFill>
                    <a:srgbClr val="727070"/>
                  </a:solidFill>
                  <a:latin typeface="Tlab 레트로라이프"/>
                  <a:ea typeface="Tlab 레트로라이프"/>
                  <a:cs typeface="Tlab 레트로라이프"/>
                  <a:sym typeface="Tlab 레트로라이프"/>
                </a:rPr>
                <a:t>04</a:t>
              </a:r>
            </a:p>
          </p:txBody>
        </p:sp>
      </p:grpSp>
      <p:grpSp>
        <p:nvGrpSpPr>
          <p:cNvPr name="Group 40" id="40"/>
          <p:cNvGrpSpPr/>
          <p:nvPr/>
        </p:nvGrpSpPr>
        <p:grpSpPr>
          <a:xfrm rot="0">
            <a:off x="11914742" y="7816775"/>
            <a:ext cx="818710" cy="703579"/>
            <a:chOff x="0" y="0"/>
            <a:chExt cx="812800" cy="698500"/>
          </a:xfrm>
        </p:grpSpPr>
        <p:sp>
          <p:nvSpPr>
            <p:cNvPr name="Freeform 41" id="41"/>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FFFFFF"/>
            </a:solidFill>
            <a:ln w="19050" cap="sq">
              <a:solidFill>
                <a:srgbClr val="628566"/>
              </a:solidFill>
              <a:prstDash val="solid"/>
              <a:miter/>
            </a:ln>
          </p:spPr>
        </p:sp>
        <p:sp>
          <p:nvSpPr>
            <p:cNvPr name="TextBox 42" id="42"/>
            <p:cNvSpPr txBox="true"/>
            <p:nvPr/>
          </p:nvSpPr>
          <p:spPr>
            <a:xfrm>
              <a:off x="114300" y="-47625"/>
              <a:ext cx="584200" cy="746125"/>
            </a:xfrm>
            <a:prstGeom prst="rect">
              <a:avLst/>
            </a:prstGeom>
          </p:spPr>
          <p:txBody>
            <a:bodyPr anchor="ctr" rtlCol="false" tIns="50800" lIns="50800" bIns="50800" rIns="50800"/>
            <a:lstStyle/>
            <a:p>
              <a:pPr algn="ctr">
                <a:lnSpc>
                  <a:spcPts val="3640"/>
                </a:lnSpc>
                <a:spcBef>
                  <a:spcPct val="0"/>
                </a:spcBef>
              </a:pPr>
              <a:r>
                <a:rPr lang="en-US" sz="2600">
                  <a:solidFill>
                    <a:srgbClr val="727070"/>
                  </a:solidFill>
                  <a:latin typeface="Tlab 레트로라이프"/>
                  <a:ea typeface="Tlab 레트로라이프"/>
                  <a:cs typeface="Tlab 레트로라이프"/>
                  <a:sym typeface="Tlab 레트로라이프"/>
                </a:rPr>
                <a:t>08</a:t>
              </a:r>
            </a:p>
          </p:txBody>
        </p:sp>
      </p:grpSp>
      <p:sp>
        <p:nvSpPr>
          <p:cNvPr name="TextBox 43" id="43"/>
          <p:cNvSpPr txBox="true"/>
          <p:nvPr/>
        </p:nvSpPr>
        <p:spPr>
          <a:xfrm rot="0">
            <a:off x="2017519" y="1749808"/>
            <a:ext cx="3481325" cy="1427304"/>
          </a:xfrm>
          <a:prstGeom prst="rect">
            <a:avLst/>
          </a:prstGeom>
        </p:spPr>
        <p:txBody>
          <a:bodyPr anchor="t" rtlCol="false" tIns="0" lIns="0" bIns="0" rIns="0">
            <a:spAutoFit/>
          </a:bodyPr>
          <a:lstStyle/>
          <a:p>
            <a:pPr algn="ctr">
              <a:lnSpc>
                <a:spcPts val="11629"/>
              </a:lnSpc>
            </a:pPr>
            <a:r>
              <a:rPr lang="en-US" sz="8306">
                <a:solidFill>
                  <a:srgbClr val="485849"/>
                </a:solidFill>
                <a:latin typeface="Tlab 레트로라이프"/>
                <a:ea typeface="Tlab 레트로라이프"/>
                <a:cs typeface="Tlab 레트로라이프"/>
                <a:sym typeface="Tlab 레트로라이프"/>
              </a:rPr>
              <a:t>목차</a:t>
            </a:r>
          </a:p>
        </p:txBody>
      </p:sp>
      <p:sp>
        <p:nvSpPr>
          <p:cNvPr name="TextBox 44" id="44"/>
          <p:cNvSpPr txBox="true"/>
          <p:nvPr/>
        </p:nvSpPr>
        <p:spPr>
          <a:xfrm rot="0">
            <a:off x="7221962" y="4509122"/>
            <a:ext cx="3870726" cy="455962"/>
          </a:xfrm>
          <a:prstGeom prst="rect">
            <a:avLst/>
          </a:prstGeom>
        </p:spPr>
        <p:txBody>
          <a:bodyPr anchor="t" rtlCol="false" tIns="0" lIns="0" bIns="0" rIns="0">
            <a:spAutoFit/>
          </a:bodyPr>
          <a:lstStyle/>
          <a:p>
            <a:pPr algn="l">
              <a:lnSpc>
                <a:spcPts val="3743"/>
              </a:lnSpc>
            </a:pPr>
            <a:r>
              <a:rPr lang="en-US" sz="2673">
                <a:solidFill>
                  <a:srgbClr val="658C6A"/>
                </a:solidFill>
                <a:latin typeface="Tlab 레트로라이프"/>
                <a:ea typeface="Tlab 레트로라이프"/>
                <a:cs typeface="Tlab 레트로라이프"/>
                <a:sym typeface="Tlab 레트로라이프"/>
              </a:rPr>
              <a:t>프로젝트 개요</a:t>
            </a:r>
          </a:p>
        </p:txBody>
      </p:sp>
      <p:sp>
        <p:nvSpPr>
          <p:cNvPr name="TextBox 45" id="45"/>
          <p:cNvSpPr txBox="true"/>
          <p:nvPr/>
        </p:nvSpPr>
        <p:spPr>
          <a:xfrm rot="0">
            <a:off x="12952527" y="4509122"/>
            <a:ext cx="3870726" cy="455962"/>
          </a:xfrm>
          <a:prstGeom prst="rect">
            <a:avLst/>
          </a:prstGeom>
        </p:spPr>
        <p:txBody>
          <a:bodyPr anchor="t" rtlCol="false" tIns="0" lIns="0" bIns="0" rIns="0">
            <a:spAutoFit/>
          </a:bodyPr>
          <a:lstStyle/>
          <a:p>
            <a:pPr algn="l">
              <a:lnSpc>
                <a:spcPts val="3743"/>
              </a:lnSpc>
            </a:pPr>
            <a:r>
              <a:rPr lang="en-US" sz="2673">
                <a:solidFill>
                  <a:srgbClr val="658C6A"/>
                </a:solidFill>
                <a:latin typeface="Tlab 레트로라이프"/>
                <a:ea typeface="Tlab 레트로라이프"/>
                <a:cs typeface="Tlab 레트로라이프"/>
                <a:sym typeface="Tlab 레트로라이프"/>
              </a:rPr>
              <a:t>분석 및 데이터</a:t>
            </a:r>
          </a:p>
        </p:txBody>
      </p:sp>
      <p:sp>
        <p:nvSpPr>
          <p:cNvPr name="TextBox 46" id="46"/>
          <p:cNvSpPr txBox="true"/>
          <p:nvPr/>
        </p:nvSpPr>
        <p:spPr>
          <a:xfrm rot="0">
            <a:off x="7221962" y="5645938"/>
            <a:ext cx="3870726" cy="455962"/>
          </a:xfrm>
          <a:prstGeom prst="rect">
            <a:avLst/>
          </a:prstGeom>
        </p:spPr>
        <p:txBody>
          <a:bodyPr anchor="t" rtlCol="false" tIns="0" lIns="0" bIns="0" rIns="0">
            <a:spAutoFit/>
          </a:bodyPr>
          <a:lstStyle/>
          <a:p>
            <a:pPr algn="l">
              <a:lnSpc>
                <a:spcPts val="3743"/>
              </a:lnSpc>
            </a:pPr>
            <a:r>
              <a:rPr lang="en-US" sz="2673">
                <a:solidFill>
                  <a:srgbClr val="658C6A"/>
                </a:solidFill>
                <a:latin typeface="Tlab 레트로라이프"/>
                <a:ea typeface="Tlab 레트로라이프"/>
                <a:cs typeface="Tlab 레트로라이프"/>
                <a:sym typeface="Tlab 레트로라이프"/>
              </a:rPr>
              <a:t>팀 구성원 소개</a:t>
            </a:r>
          </a:p>
        </p:txBody>
      </p:sp>
      <p:sp>
        <p:nvSpPr>
          <p:cNvPr name="TextBox 47" id="47"/>
          <p:cNvSpPr txBox="true"/>
          <p:nvPr/>
        </p:nvSpPr>
        <p:spPr>
          <a:xfrm rot="0">
            <a:off x="7221962" y="6778175"/>
            <a:ext cx="3870726" cy="455962"/>
          </a:xfrm>
          <a:prstGeom prst="rect">
            <a:avLst/>
          </a:prstGeom>
        </p:spPr>
        <p:txBody>
          <a:bodyPr anchor="t" rtlCol="false" tIns="0" lIns="0" bIns="0" rIns="0">
            <a:spAutoFit/>
          </a:bodyPr>
          <a:lstStyle/>
          <a:p>
            <a:pPr algn="l">
              <a:lnSpc>
                <a:spcPts val="3743"/>
              </a:lnSpc>
            </a:pPr>
            <a:r>
              <a:rPr lang="en-US" sz="2673">
                <a:solidFill>
                  <a:srgbClr val="658C6A"/>
                </a:solidFill>
                <a:latin typeface="Tlab 레트로라이프"/>
                <a:ea typeface="Tlab 레트로라이프"/>
                <a:cs typeface="Tlab 레트로라이프"/>
                <a:sym typeface="Tlab 레트로라이프"/>
              </a:rPr>
              <a:t>프로젝트 진행일정</a:t>
            </a:r>
          </a:p>
        </p:txBody>
      </p:sp>
      <p:sp>
        <p:nvSpPr>
          <p:cNvPr name="TextBox 48" id="48"/>
          <p:cNvSpPr txBox="true"/>
          <p:nvPr/>
        </p:nvSpPr>
        <p:spPr>
          <a:xfrm rot="0">
            <a:off x="7221962" y="7910412"/>
            <a:ext cx="3870726" cy="455962"/>
          </a:xfrm>
          <a:prstGeom prst="rect">
            <a:avLst/>
          </a:prstGeom>
        </p:spPr>
        <p:txBody>
          <a:bodyPr anchor="t" rtlCol="false" tIns="0" lIns="0" bIns="0" rIns="0">
            <a:spAutoFit/>
          </a:bodyPr>
          <a:lstStyle/>
          <a:p>
            <a:pPr algn="l">
              <a:lnSpc>
                <a:spcPts val="3743"/>
              </a:lnSpc>
            </a:pPr>
            <a:r>
              <a:rPr lang="en-US" sz="2673">
                <a:solidFill>
                  <a:srgbClr val="658C6A"/>
                </a:solidFill>
                <a:latin typeface="Tlab 레트로라이프"/>
                <a:ea typeface="Tlab 레트로라이프"/>
                <a:cs typeface="Tlab 레트로라이프"/>
                <a:sym typeface="Tlab 레트로라이프"/>
              </a:rPr>
              <a:t>시장 조사</a:t>
            </a:r>
          </a:p>
        </p:txBody>
      </p:sp>
      <p:sp>
        <p:nvSpPr>
          <p:cNvPr name="TextBox 49" id="49"/>
          <p:cNvSpPr txBox="true"/>
          <p:nvPr/>
        </p:nvSpPr>
        <p:spPr>
          <a:xfrm rot="0">
            <a:off x="12952527" y="7910412"/>
            <a:ext cx="4049893" cy="455962"/>
          </a:xfrm>
          <a:prstGeom prst="rect">
            <a:avLst/>
          </a:prstGeom>
        </p:spPr>
        <p:txBody>
          <a:bodyPr anchor="t" rtlCol="false" tIns="0" lIns="0" bIns="0" rIns="0">
            <a:spAutoFit/>
          </a:bodyPr>
          <a:lstStyle/>
          <a:p>
            <a:pPr algn="l">
              <a:lnSpc>
                <a:spcPts val="3743"/>
              </a:lnSpc>
            </a:pPr>
            <a:r>
              <a:rPr lang="en-US" sz="2673">
                <a:solidFill>
                  <a:srgbClr val="658C6A"/>
                </a:solidFill>
                <a:latin typeface="Tlab 레트로라이프"/>
                <a:ea typeface="Tlab 레트로라이프"/>
                <a:cs typeface="Tlab 레트로라이프"/>
                <a:sym typeface="Tlab 레트로라이프"/>
              </a:rPr>
              <a:t>향후 계획</a:t>
            </a:r>
          </a:p>
        </p:txBody>
      </p:sp>
      <p:sp>
        <p:nvSpPr>
          <p:cNvPr name="TextBox 50" id="50"/>
          <p:cNvSpPr txBox="true"/>
          <p:nvPr/>
        </p:nvSpPr>
        <p:spPr>
          <a:xfrm rot="0">
            <a:off x="12952527" y="5645938"/>
            <a:ext cx="3799314" cy="455962"/>
          </a:xfrm>
          <a:prstGeom prst="rect">
            <a:avLst/>
          </a:prstGeom>
        </p:spPr>
        <p:txBody>
          <a:bodyPr anchor="t" rtlCol="false" tIns="0" lIns="0" bIns="0" rIns="0">
            <a:spAutoFit/>
          </a:bodyPr>
          <a:lstStyle/>
          <a:p>
            <a:pPr algn="l">
              <a:lnSpc>
                <a:spcPts val="3743"/>
              </a:lnSpc>
            </a:pPr>
            <a:r>
              <a:rPr lang="en-US" sz="2673">
                <a:solidFill>
                  <a:srgbClr val="658C6A"/>
                </a:solidFill>
                <a:latin typeface="Tlab 레트로라이프"/>
                <a:ea typeface="Tlab 레트로라이프"/>
                <a:cs typeface="Tlab 레트로라이프"/>
                <a:sym typeface="Tlab 레트로라이프"/>
              </a:rPr>
              <a:t>성과 및 결과</a:t>
            </a:r>
          </a:p>
        </p:txBody>
      </p:sp>
      <p:sp>
        <p:nvSpPr>
          <p:cNvPr name="TextBox 51" id="51"/>
          <p:cNvSpPr txBox="true"/>
          <p:nvPr/>
        </p:nvSpPr>
        <p:spPr>
          <a:xfrm rot="0">
            <a:off x="12952527" y="6778175"/>
            <a:ext cx="3799314" cy="455962"/>
          </a:xfrm>
          <a:prstGeom prst="rect">
            <a:avLst/>
          </a:prstGeom>
        </p:spPr>
        <p:txBody>
          <a:bodyPr anchor="t" rtlCol="false" tIns="0" lIns="0" bIns="0" rIns="0">
            <a:spAutoFit/>
          </a:bodyPr>
          <a:lstStyle/>
          <a:p>
            <a:pPr algn="l">
              <a:lnSpc>
                <a:spcPts val="3743"/>
              </a:lnSpc>
            </a:pPr>
            <a:r>
              <a:rPr lang="en-US" sz="2673">
                <a:solidFill>
                  <a:srgbClr val="658C6A"/>
                </a:solidFill>
                <a:latin typeface="Tlab 레트로라이프"/>
                <a:ea typeface="Tlab 레트로라이프"/>
                <a:cs typeface="Tlab 레트로라이프"/>
                <a:sym typeface="Tlab 레트로라이프"/>
              </a:rPr>
              <a:t>시행착오와 해결방안</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485849"/>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9" id="19"/>
          <p:cNvGrpSpPr/>
          <p:nvPr/>
        </p:nvGrpSpPr>
        <p:grpSpPr>
          <a:xfrm rot="0">
            <a:off x="2281366" y="3623215"/>
            <a:ext cx="6642252" cy="5000345"/>
            <a:chOff x="0" y="0"/>
            <a:chExt cx="1813523" cy="1365236"/>
          </a:xfrm>
        </p:grpSpPr>
        <p:sp>
          <p:nvSpPr>
            <p:cNvPr name="Freeform 20" id="20"/>
            <p:cNvSpPr/>
            <p:nvPr/>
          </p:nvSpPr>
          <p:spPr>
            <a:xfrm flipH="false" flipV="false" rot="0">
              <a:off x="0" y="0"/>
              <a:ext cx="1813523" cy="1365236"/>
            </a:xfrm>
            <a:custGeom>
              <a:avLst/>
              <a:gdLst/>
              <a:ahLst/>
              <a:cxnLst/>
              <a:rect r="r" b="b" t="t" l="l"/>
              <a:pathLst>
                <a:path h="1365236" w="1813523">
                  <a:moveTo>
                    <a:pt x="116556" y="0"/>
                  </a:moveTo>
                  <a:lnTo>
                    <a:pt x="1696967" y="0"/>
                  </a:lnTo>
                  <a:cubicBezTo>
                    <a:pt x="1727879" y="0"/>
                    <a:pt x="1757526" y="12280"/>
                    <a:pt x="1779384" y="34138"/>
                  </a:cubicBezTo>
                  <a:cubicBezTo>
                    <a:pt x="1801243" y="55997"/>
                    <a:pt x="1813523" y="85643"/>
                    <a:pt x="1813523" y="116556"/>
                  </a:cubicBezTo>
                  <a:lnTo>
                    <a:pt x="1813523" y="1248680"/>
                  </a:lnTo>
                  <a:cubicBezTo>
                    <a:pt x="1813523" y="1313052"/>
                    <a:pt x="1761339" y="1365236"/>
                    <a:pt x="1696967" y="1365236"/>
                  </a:cubicBezTo>
                  <a:lnTo>
                    <a:pt x="116556" y="1365236"/>
                  </a:lnTo>
                  <a:cubicBezTo>
                    <a:pt x="52184" y="1365236"/>
                    <a:pt x="0" y="1313052"/>
                    <a:pt x="0" y="1248680"/>
                  </a:cubicBezTo>
                  <a:lnTo>
                    <a:pt x="0" y="116556"/>
                  </a:lnTo>
                  <a:cubicBezTo>
                    <a:pt x="0" y="52184"/>
                    <a:pt x="52184" y="0"/>
                    <a:pt x="116556" y="0"/>
                  </a:cubicBezTo>
                  <a:close/>
                </a:path>
              </a:pathLst>
            </a:custGeom>
            <a:solidFill>
              <a:srgbClr val="E3F0E5">
                <a:alpha val="30980"/>
              </a:srgbClr>
            </a:solidFill>
            <a:ln w="19050" cap="rnd">
              <a:solidFill>
                <a:srgbClr val="3E4047">
                  <a:alpha val="30980"/>
                </a:srgbClr>
              </a:solidFill>
              <a:prstDash val="solid"/>
              <a:round/>
            </a:ln>
          </p:spPr>
        </p:sp>
        <p:sp>
          <p:nvSpPr>
            <p:cNvPr name="TextBox 21" id="21"/>
            <p:cNvSpPr txBox="true"/>
            <p:nvPr/>
          </p:nvSpPr>
          <p:spPr>
            <a:xfrm>
              <a:off x="0" y="-66675"/>
              <a:ext cx="1813523" cy="1431911"/>
            </a:xfrm>
            <a:prstGeom prst="rect">
              <a:avLst/>
            </a:prstGeom>
          </p:spPr>
          <p:txBody>
            <a:bodyPr anchor="ctr" rtlCol="false" tIns="50800" lIns="50800" bIns="50800" rIns="50800"/>
            <a:lstStyle/>
            <a:p>
              <a:pPr algn="ctr">
                <a:lnSpc>
                  <a:spcPts val="4200"/>
                </a:lnSpc>
              </a:pPr>
            </a:p>
          </p:txBody>
        </p:sp>
      </p:grpSp>
      <p:grpSp>
        <p:nvGrpSpPr>
          <p:cNvPr name="Group 22" id="22"/>
          <p:cNvGrpSpPr/>
          <p:nvPr/>
        </p:nvGrpSpPr>
        <p:grpSpPr>
          <a:xfrm rot="0">
            <a:off x="9387845" y="3623215"/>
            <a:ext cx="6618789" cy="5000345"/>
            <a:chOff x="0" y="0"/>
            <a:chExt cx="1807117" cy="1365236"/>
          </a:xfrm>
        </p:grpSpPr>
        <p:sp>
          <p:nvSpPr>
            <p:cNvPr name="Freeform 23" id="23"/>
            <p:cNvSpPr/>
            <p:nvPr/>
          </p:nvSpPr>
          <p:spPr>
            <a:xfrm flipH="false" flipV="false" rot="0">
              <a:off x="0" y="0"/>
              <a:ext cx="1807117" cy="1365236"/>
            </a:xfrm>
            <a:custGeom>
              <a:avLst/>
              <a:gdLst/>
              <a:ahLst/>
              <a:cxnLst/>
              <a:rect r="r" b="b" t="t" l="l"/>
              <a:pathLst>
                <a:path h="1365236" w="1807117">
                  <a:moveTo>
                    <a:pt x="116969" y="0"/>
                  </a:moveTo>
                  <a:lnTo>
                    <a:pt x="1690148" y="0"/>
                  </a:lnTo>
                  <a:cubicBezTo>
                    <a:pt x="1721170" y="0"/>
                    <a:pt x="1750921" y="12323"/>
                    <a:pt x="1772857" y="34259"/>
                  </a:cubicBezTo>
                  <a:cubicBezTo>
                    <a:pt x="1794793" y="56195"/>
                    <a:pt x="1807117" y="85947"/>
                    <a:pt x="1807117" y="116969"/>
                  </a:cubicBezTo>
                  <a:lnTo>
                    <a:pt x="1807117" y="1248267"/>
                  </a:lnTo>
                  <a:cubicBezTo>
                    <a:pt x="1807117" y="1312867"/>
                    <a:pt x="1754748" y="1365236"/>
                    <a:pt x="1690148" y="1365236"/>
                  </a:cubicBezTo>
                  <a:lnTo>
                    <a:pt x="116969" y="1365236"/>
                  </a:lnTo>
                  <a:cubicBezTo>
                    <a:pt x="52369" y="1365236"/>
                    <a:pt x="0" y="1312867"/>
                    <a:pt x="0" y="1248267"/>
                  </a:cubicBezTo>
                  <a:lnTo>
                    <a:pt x="0" y="116969"/>
                  </a:lnTo>
                  <a:cubicBezTo>
                    <a:pt x="0" y="52369"/>
                    <a:pt x="52369" y="0"/>
                    <a:pt x="116969" y="0"/>
                  </a:cubicBezTo>
                  <a:close/>
                </a:path>
              </a:pathLst>
            </a:custGeom>
            <a:solidFill>
              <a:srgbClr val="E3F0E5">
                <a:alpha val="49804"/>
              </a:srgbClr>
            </a:solidFill>
            <a:ln w="19050" cap="rnd">
              <a:solidFill>
                <a:srgbClr val="485849">
                  <a:alpha val="49804"/>
                </a:srgbClr>
              </a:solidFill>
              <a:prstDash val="solid"/>
              <a:round/>
            </a:ln>
          </p:spPr>
        </p:sp>
        <p:sp>
          <p:nvSpPr>
            <p:cNvPr name="TextBox 24" id="24"/>
            <p:cNvSpPr txBox="true"/>
            <p:nvPr/>
          </p:nvSpPr>
          <p:spPr>
            <a:xfrm>
              <a:off x="0" y="-66675"/>
              <a:ext cx="1807117" cy="1431911"/>
            </a:xfrm>
            <a:prstGeom prst="rect">
              <a:avLst/>
            </a:prstGeom>
          </p:spPr>
          <p:txBody>
            <a:bodyPr anchor="ctr" rtlCol="false" tIns="50800" lIns="50800" bIns="50800" rIns="50800"/>
            <a:lstStyle/>
            <a:p>
              <a:pPr algn="ctr">
                <a:lnSpc>
                  <a:spcPts val="4200"/>
                </a:lnSpc>
              </a:pPr>
            </a:p>
          </p:txBody>
        </p:sp>
      </p:grpSp>
      <p:sp>
        <p:nvSpPr>
          <p:cNvPr name="AutoShape 25" id="25"/>
          <p:cNvSpPr/>
          <p:nvPr/>
        </p:nvSpPr>
        <p:spPr>
          <a:xfrm>
            <a:off x="2305200" y="4714485"/>
            <a:ext cx="6618417" cy="16199"/>
          </a:xfrm>
          <a:prstGeom prst="line">
            <a:avLst/>
          </a:prstGeom>
          <a:ln cap="flat" w="19050">
            <a:solidFill>
              <a:srgbClr val="485849">
                <a:alpha val="60784"/>
              </a:srgbClr>
            </a:solidFill>
            <a:prstDash val="solid"/>
            <a:headEnd type="none" len="sm" w="sm"/>
            <a:tailEnd type="none" len="sm" w="sm"/>
          </a:ln>
        </p:spPr>
      </p:sp>
      <p:sp>
        <p:nvSpPr>
          <p:cNvPr name="AutoShape 26" id="26"/>
          <p:cNvSpPr/>
          <p:nvPr/>
        </p:nvSpPr>
        <p:spPr>
          <a:xfrm>
            <a:off x="9387845" y="4724010"/>
            <a:ext cx="6618789" cy="0"/>
          </a:xfrm>
          <a:prstGeom prst="line">
            <a:avLst/>
          </a:prstGeom>
          <a:ln cap="flat" w="19050">
            <a:solidFill>
              <a:srgbClr val="485849">
                <a:alpha val="65882"/>
              </a:srgbClr>
            </a:solidFill>
            <a:prstDash val="solid"/>
            <a:headEnd type="none" len="sm" w="sm"/>
            <a:tailEnd type="none" len="sm" w="sm"/>
          </a:ln>
        </p:spPr>
      </p:sp>
      <p:sp>
        <p:nvSpPr>
          <p:cNvPr name="TextBox 27" id="27"/>
          <p:cNvSpPr txBox="true"/>
          <p:nvPr/>
        </p:nvSpPr>
        <p:spPr>
          <a:xfrm rot="0">
            <a:off x="3870789" y="1401775"/>
            <a:ext cx="6110274" cy="1184275"/>
          </a:xfrm>
          <a:prstGeom prst="rect">
            <a:avLst/>
          </a:prstGeom>
        </p:spPr>
        <p:txBody>
          <a:bodyPr anchor="t" rtlCol="false" tIns="0" lIns="0" bIns="0" rIns="0">
            <a:spAutoFit/>
          </a:bodyPr>
          <a:lstStyle/>
          <a:p>
            <a:pPr algn="l">
              <a:lnSpc>
                <a:spcPts val="9799"/>
              </a:lnSpc>
            </a:pPr>
            <a:r>
              <a:rPr lang="en-US" sz="6999">
                <a:solidFill>
                  <a:srgbClr val="485849"/>
                </a:solidFill>
                <a:latin typeface="Tlab 레트로라이프"/>
                <a:ea typeface="Tlab 레트로라이프"/>
                <a:cs typeface="Tlab 레트로라이프"/>
                <a:sym typeface="Tlab 레트로라이프"/>
              </a:rPr>
              <a:t>프로젝트 개요</a:t>
            </a:r>
          </a:p>
        </p:txBody>
      </p:sp>
      <p:sp>
        <p:nvSpPr>
          <p:cNvPr name="TextBox 28" id="28"/>
          <p:cNvSpPr txBox="true"/>
          <p:nvPr/>
        </p:nvSpPr>
        <p:spPr>
          <a:xfrm rot="0">
            <a:off x="2846729" y="5086350"/>
            <a:ext cx="5571600" cy="3178175"/>
          </a:xfrm>
          <a:prstGeom prst="rect">
            <a:avLst/>
          </a:prstGeom>
        </p:spPr>
        <p:txBody>
          <a:bodyPr anchor="t" rtlCol="false" tIns="0" lIns="0" bIns="0" rIns="0">
            <a:spAutoFit/>
          </a:bodyPr>
          <a:lstStyle/>
          <a:p>
            <a:pPr algn="ctr">
              <a:lnSpc>
                <a:spcPts val="2800"/>
              </a:lnSpc>
            </a:pPr>
            <a:r>
              <a:rPr lang="en-US" sz="2000">
                <a:solidFill>
                  <a:srgbClr val="485849"/>
                </a:solidFill>
                <a:latin typeface="TDTD순고딕"/>
                <a:ea typeface="TDTD순고딕"/>
                <a:cs typeface="TDTD순고딕"/>
                <a:sym typeface="TDTD순고딕"/>
              </a:rPr>
              <a:t>Lorem ipsum dolor sit amet, consectetur adipiscing elit. Ut eget ipsum placerat, maximus lacus eu, convallis purus. Aliquam erat volutpat. Vivamus commodo mauris nisi, id elementum tortor dignissim a. Donec rhoncus sagittis libero nec pretium. Donec ornare, mauris eu porttitor ullamcorper, lorem ligula rhoncus nisl, eu pulvinar tellus sapien lacinia elit.</a:t>
            </a:r>
          </a:p>
        </p:txBody>
      </p:sp>
      <p:sp>
        <p:nvSpPr>
          <p:cNvPr name="TextBox 29" id="29"/>
          <p:cNvSpPr txBox="true"/>
          <p:nvPr/>
        </p:nvSpPr>
        <p:spPr>
          <a:xfrm rot="0">
            <a:off x="9911440" y="5086350"/>
            <a:ext cx="5571600" cy="3178175"/>
          </a:xfrm>
          <a:prstGeom prst="rect">
            <a:avLst/>
          </a:prstGeom>
        </p:spPr>
        <p:txBody>
          <a:bodyPr anchor="t" rtlCol="false" tIns="0" lIns="0" bIns="0" rIns="0">
            <a:spAutoFit/>
          </a:bodyPr>
          <a:lstStyle/>
          <a:p>
            <a:pPr algn="ctr">
              <a:lnSpc>
                <a:spcPts val="2800"/>
              </a:lnSpc>
            </a:pPr>
            <a:r>
              <a:rPr lang="en-US" sz="2000">
                <a:solidFill>
                  <a:srgbClr val="485849"/>
                </a:solidFill>
                <a:latin typeface="TDTD순고딕"/>
                <a:ea typeface="TDTD순고딕"/>
                <a:cs typeface="TDTD순고딕"/>
                <a:sym typeface="TDTD순고딕"/>
              </a:rPr>
              <a:t>Lorem ipsum dolor sit amet, consectetur adipiscing elit. Ut eget ipsum placerat, maximus lacus eu, convallis purus. Aliquam erat volutpat. Vivamus commodo mauris nisi, id elementum tortor dignissim a. Donec rhoncus sagittis libero nec pretium. Donec ornare, mauris eu porttitor ullamcorper, lorem ligula rhoncus nisl, eu pulvinar tellus sapien lacinia elit.</a:t>
            </a:r>
          </a:p>
        </p:txBody>
      </p:sp>
      <p:sp>
        <p:nvSpPr>
          <p:cNvPr name="TextBox 30" id="30"/>
          <p:cNvSpPr txBox="true"/>
          <p:nvPr/>
        </p:nvSpPr>
        <p:spPr>
          <a:xfrm rot="0">
            <a:off x="1822669" y="989012"/>
            <a:ext cx="2048120" cy="1765910"/>
          </a:xfrm>
          <a:prstGeom prst="rect">
            <a:avLst/>
          </a:prstGeom>
        </p:spPr>
        <p:txBody>
          <a:bodyPr anchor="t" rtlCol="false" tIns="0" lIns="0" bIns="0" rIns="0">
            <a:spAutoFit/>
          </a:bodyPr>
          <a:lstStyle/>
          <a:p>
            <a:pPr algn="l">
              <a:lnSpc>
                <a:spcPts val="14491"/>
              </a:lnSpc>
            </a:pPr>
            <a:r>
              <a:rPr lang="en-US" sz="10350" b="true">
                <a:solidFill>
                  <a:srgbClr val="8CB791">
                    <a:alpha val="73725"/>
                  </a:srgbClr>
                </a:solidFill>
                <a:latin typeface="Tlab 레트로라이프 Bold"/>
                <a:ea typeface="Tlab 레트로라이프 Bold"/>
                <a:cs typeface="Tlab 레트로라이프 Bold"/>
                <a:sym typeface="Tlab 레트로라이프 Bold"/>
              </a:rPr>
              <a:t>01</a:t>
            </a:r>
          </a:p>
        </p:txBody>
      </p:sp>
      <p:sp>
        <p:nvSpPr>
          <p:cNvPr name="TextBox 31" id="31"/>
          <p:cNvSpPr txBox="true"/>
          <p:nvPr/>
        </p:nvSpPr>
        <p:spPr>
          <a:xfrm rot="0">
            <a:off x="3179564" y="3959301"/>
            <a:ext cx="4905931" cy="523875"/>
          </a:xfrm>
          <a:prstGeom prst="rect">
            <a:avLst/>
          </a:prstGeom>
        </p:spPr>
        <p:txBody>
          <a:bodyPr anchor="t" rtlCol="false" tIns="0" lIns="0" bIns="0" rIns="0">
            <a:spAutoFit/>
          </a:bodyPr>
          <a:lstStyle/>
          <a:p>
            <a:pPr algn="ctr">
              <a:lnSpc>
                <a:spcPts val="4200"/>
              </a:lnSpc>
            </a:pPr>
            <a:r>
              <a:rPr lang="en-US" sz="3000">
                <a:solidFill>
                  <a:srgbClr val="658C6A"/>
                </a:solidFill>
                <a:latin typeface="Tlab 레트로라이프"/>
                <a:ea typeface="Tlab 레트로라이프"/>
                <a:cs typeface="Tlab 레트로라이프"/>
                <a:sym typeface="Tlab 레트로라이프"/>
              </a:rPr>
              <a:t>프로젝트의 목적 및 목표</a:t>
            </a:r>
          </a:p>
        </p:txBody>
      </p:sp>
      <p:sp>
        <p:nvSpPr>
          <p:cNvPr name="TextBox 32" id="32"/>
          <p:cNvSpPr txBox="true"/>
          <p:nvPr/>
        </p:nvSpPr>
        <p:spPr>
          <a:xfrm rot="0">
            <a:off x="10244274" y="3959301"/>
            <a:ext cx="4905931" cy="523875"/>
          </a:xfrm>
          <a:prstGeom prst="rect">
            <a:avLst/>
          </a:prstGeom>
        </p:spPr>
        <p:txBody>
          <a:bodyPr anchor="t" rtlCol="false" tIns="0" lIns="0" bIns="0" rIns="0">
            <a:spAutoFit/>
          </a:bodyPr>
          <a:lstStyle/>
          <a:p>
            <a:pPr algn="ctr">
              <a:lnSpc>
                <a:spcPts val="4200"/>
              </a:lnSpc>
            </a:pPr>
            <a:r>
              <a:rPr lang="en-US" sz="3000">
                <a:solidFill>
                  <a:srgbClr val="658C6A"/>
                </a:solidFill>
                <a:latin typeface="Tlab 레트로라이프"/>
                <a:ea typeface="Tlab 레트로라이프"/>
                <a:cs typeface="Tlab 레트로라이프"/>
                <a:sym typeface="Tlab 레트로라이프"/>
              </a:rPr>
              <a:t>프로젝트의 중요성</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485849"/>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4041627" y="1388861"/>
            <a:ext cx="5036314" cy="1184275"/>
          </a:xfrm>
          <a:prstGeom prst="rect">
            <a:avLst/>
          </a:prstGeom>
        </p:spPr>
        <p:txBody>
          <a:bodyPr anchor="t" rtlCol="false" tIns="0" lIns="0" bIns="0" rIns="0">
            <a:spAutoFit/>
          </a:bodyPr>
          <a:lstStyle/>
          <a:p>
            <a:pPr algn="l">
              <a:lnSpc>
                <a:spcPts val="9799"/>
              </a:lnSpc>
            </a:pPr>
            <a:r>
              <a:rPr lang="en-US" sz="6999">
                <a:solidFill>
                  <a:srgbClr val="485849"/>
                </a:solidFill>
                <a:latin typeface="Tlab 레트로라이프"/>
                <a:ea typeface="Tlab 레트로라이프"/>
                <a:cs typeface="Tlab 레트로라이프"/>
                <a:sym typeface="Tlab 레트로라이프"/>
              </a:rPr>
              <a:t>팀원 소개</a:t>
            </a:r>
          </a:p>
        </p:txBody>
      </p:sp>
      <p:sp>
        <p:nvSpPr>
          <p:cNvPr name="TextBox 20" id="20"/>
          <p:cNvSpPr txBox="true"/>
          <p:nvPr/>
        </p:nvSpPr>
        <p:spPr>
          <a:xfrm rot="0">
            <a:off x="1822669" y="989012"/>
            <a:ext cx="2048120" cy="1765910"/>
          </a:xfrm>
          <a:prstGeom prst="rect">
            <a:avLst/>
          </a:prstGeom>
        </p:spPr>
        <p:txBody>
          <a:bodyPr anchor="t" rtlCol="false" tIns="0" lIns="0" bIns="0" rIns="0">
            <a:spAutoFit/>
          </a:bodyPr>
          <a:lstStyle/>
          <a:p>
            <a:pPr algn="l">
              <a:lnSpc>
                <a:spcPts val="14491"/>
              </a:lnSpc>
            </a:pPr>
            <a:r>
              <a:rPr lang="en-US" sz="10350" b="true">
                <a:solidFill>
                  <a:srgbClr val="8CB791">
                    <a:alpha val="73725"/>
                  </a:srgbClr>
                </a:solidFill>
                <a:latin typeface="Tlab 레트로라이프 Bold"/>
                <a:ea typeface="Tlab 레트로라이프 Bold"/>
                <a:cs typeface="Tlab 레트로라이프 Bold"/>
                <a:sym typeface="Tlab 레트로라이프 Bold"/>
              </a:rPr>
              <a:t>02</a:t>
            </a:r>
          </a:p>
        </p:txBody>
      </p:sp>
      <p:grpSp>
        <p:nvGrpSpPr>
          <p:cNvPr name="Group 21" id="21"/>
          <p:cNvGrpSpPr/>
          <p:nvPr/>
        </p:nvGrpSpPr>
        <p:grpSpPr>
          <a:xfrm rot="0">
            <a:off x="2221312" y="6469745"/>
            <a:ext cx="2500510" cy="682037"/>
            <a:chOff x="0" y="0"/>
            <a:chExt cx="610674" cy="166567"/>
          </a:xfrm>
        </p:grpSpPr>
        <p:sp>
          <p:nvSpPr>
            <p:cNvPr name="Freeform 22" id="22"/>
            <p:cNvSpPr/>
            <p:nvPr/>
          </p:nvSpPr>
          <p:spPr>
            <a:xfrm flipH="false" flipV="false" rot="0">
              <a:off x="0" y="0"/>
              <a:ext cx="610674" cy="166567"/>
            </a:xfrm>
            <a:custGeom>
              <a:avLst/>
              <a:gdLst/>
              <a:ahLst/>
              <a:cxnLst/>
              <a:rect r="r" b="b" t="t" l="l"/>
              <a:pathLst>
                <a:path h="166567" w="610674">
                  <a:moveTo>
                    <a:pt x="40250" y="0"/>
                  </a:moveTo>
                  <a:lnTo>
                    <a:pt x="570424" y="0"/>
                  </a:lnTo>
                  <a:cubicBezTo>
                    <a:pt x="581099" y="0"/>
                    <a:pt x="591337" y="4241"/>
                    <a:pt x="598885" y="11789"/>
                  </a:cubicBezTo>
                  <a:cubicBezTo>
                    <a:pt x="606433" y="19337"/>
                    <a:pt x="610674" y="29575"/>
                    <a:pt x="610674" y="40250"/>
                  </a:cubicBezTo>
                  <a:lnTo>
                    <a:pt x="610674" y="126317"/>
                  </a:lnTo>
                  <a:cubicBezTo>
                    <a:pt x="610674" y="136992"/>
                    <a:pt x="606433" y="147230"/>
                    <a:pt x="598885" y="154778"/>
                  </a:cubicBezTo>
                  <a:cubicBezTo>
                    <a:pt x="591337" y="162326"/>
                    <a:pt x="581099" y="166567"/>
                    <a:pt x="570424" y="166567"/>
                  </a:cubicBezTo>
                  <a:lnTo>
                    <a:pt x="40250" y="166567"/>
                  </a:lnTo>
                  <a:cubicBezTo>
                    <a:pt x="29575" y="166567"/>
                    <a:pt x="19337" y="162326"/>
                    <a:pt x="11789" y="154778"/>
                  </a:cubicBezTo>
                  <a:cubicBezTo>
                    <a:pt x="4241" y="147230"/>
                    <a:pt x="0" y="136992"/>
                    <a:pt x="0" y="126317"/>
                  </a:cubicBezTo>
                  <a:lnTo>
                    <a:pt x="0" y="40250"/>
                  </a:lnTo>
                  <a:cubicBezTo>
                    <a:pt x="0" y="29575"/>
                    <a:pt x="4241" y="19337"/>
                    <a:pt x="11789" y="11789"/>
                  </a:cubicBezTo>
                  <a:cubicBezTo>
                    <a:pt x="19337" y="4241"/>
                    <a:pt x="29575" y="0"/>
                    <a:pt x="40250" y="0"/>
                  </a:cubicBezTo>
                  <a:close/>
                </a:path>
              </a:pathLst>
            </a:custGeom>
            <a:solidFill>
              <a:srgbClr val="E3F0E5"/>
            </a:solidFill>
            <a:ln w="19050" cap="sq">
              <a:solidFill>
                <a:srgbClr val="628566"/>
              </a:solidFill>
              <a:prstDash val="solid"/>
              <a:miter/>
            </a:ln>
          </p:spPr>
        </p:sp>
        <p:sp>
          <p:nvSpPr>
            <p:cNvPr name="TextBox 23" id="23"/>
            <p:cNvSpPr txBox="true"/>
            <p:nvPr/>
          </p:nvSpPr>
          <p:spPr>
            <a:xfrm>
              <a:off x="0" y="-57150"/>
              <a:ext cx="610674" cy="223717"/>
            </a:xfrm>
            <a:prstGeom prst="rect">
              <a:avLst/>
            </a:prstGeom>
          </p:spPr>
          <p:txBody>
            <a:bodyPr anchor="ctr" rtlCol="false" tIns="48088" lIns="48088" bIns="48088" rIns="48088"/>
            <a:lstStyle/>
            <a:p>
              <a:pPr algn="ctr">
                <a:lnSpc>
                  <a:spcPts val="4059"/>
                </a:lnSpc>
              </a:pPr>
              <a:r>
                <a:rPr lang="en-US" sz="2899">
                  <a:solidFill>
                    <a:srgbClr val="485849"/>
                  </a:solidFill>
                  <a:latin typeface="Tlab 레트로라이프"/>
                  <a:ea typeface="Tlab 레트로라이프"/>
                  <a:cs typeface="Tlab 레트로라이프"/>
                  <a:sym typeface="Tlab 레트로라이프"/>
                </a:rPr>
                <a:t>이해나</a:t>
              </a:r>
            </a:p>
          </p:txBody>
        </p:sp>
      </p:grpSp>
      <p:grpSp>
        <p:nvGrpSpPr>
          <p:cNvPr name="Group 24" id="24"/>
          <p:cNvGrpSpPr/>
          <p:nvPr/>
        </p:nvGrpSpPr>
        <p:grpSpPr>
          <a:xfrm rot="0">
            <a:off x="2221312" y="3656991"/>
            <a:ext cx="2486939" cy="2486939"/>
            <a:chOff x="0" y="0"/>
            <a:chExt cx="812800" cy="812800"/>
          </a:xfrm>
        </p:grpSpPr>
        <p:sp>
          <p:nvSpPr>
            <p:cNvPr name="Freeform 25" id="2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6"/>
              <a:stretch>
                <a:fillRect l="-53132" t="-17214" r="-127340" b="-59834"/>
              </a:stretch>
            </a:blipFill>
            <a:ln w="19050" cap="sq">
              <a:solidFill>
                <a:srgbClr val="485849"/>
              </a:solidFill>
              <a:prstDash val="solid"/>
              <a:miter/>
            </a:ln>
          </p:spPr>
        </p:sp>
      </p:grpSp>
      <p:grpSp>
        <p:nvGrpSpPr>
          <p:cNvPr name="Group 26" id="26"/>
          <p:cNvGrpSpPr/>
          <p:nvPr/>
        </p:nvGrpSpPr>
        <p:grpSpPr>
          <a:xfrm rot="0">
            <a:off x="6003794" y="6469745"/>
            <a:ext cx="2500510" cy="682037"/>
            <a:chOff x="0" y="0"/>
            <a:chExt cx="610674" cy="166567"/>
          </a:xfrm>
        </p:grpSpPr>
        <p:sp>
          <p:nvSpPr>
            <p:cNvPr name="Freeform 27" id="27"/>
            <p:cNvSpPr/>
            <p:nvPr/>
          </p:nvSpPr>
          <p:spPr>
            <a:xfrm flipH="false" flipV="false" rot="0">
              <a:off x="0" y="0"/>
              <a:ext cx="610674" cy="166567"/>
            </a:xfrm>
            <a:custGeom>
              <a:avLst/>
              <a:gdLst/>
              <a:ahLst/>
              <a:cxnLst/>
              <a:rect r="r" b="b" t="t" l="l"/>
              <a:pathLst>
                <a:path h="166567" w="610674">
                  <a:moveTo>
                    <a:pt x="40250" y="0"/>
                  </a:moveTo>
                  <a:lnTo>
                    <a:pt x="570424" y="0"/>
                  </a:lnTo>
                  <a:cubicBezTo>
                    <a:pt x="581099" y="0"/>
                    <a:pt x="591337" y="4241"/>
                    <a:pt x="598885" y="11789"/>
                  </a:cubicBezTo>
                  <a:cubicBezTo>
                    <a:pt x="606433" y="19337"/>
                    <a:pt x="610674" y="29575"/>
                    <a:pt x="610674" y="40250"/>
                  </a:cubicBezTo>
                  <a:lnTo>
                    <a:pt x="610674" y="126317"/>
                  </a:lnTo>
                  <a:cubicBezTo>
                    <a:pt x="610674" y="136992"/>
                    <a:pt x="606433" y="147230"/>
                    <a:pt x="598885" y="154778"/>
                  </a:cubicBezTo>
                  <a:cubicBezTo>
                    <a:pt x="591337" y="162326"/>
                    <a:pt x="581099" y="166567"/>
                    <a:pt x="570424" y="166567"/>
                  </a:cubicBezTo>
                  <a:lnTo>
                    <a:pt x="40250" y="166567"/>
                  </a:lnTo>
                  <a:cubicBezTo>
                    <a:pt x="29575" y="166567"/>
                    <a:pt x="19337" y="162326"/>
                    <a:pt x="11789" y="154778"/>
                  </a:cubicBezTo>
                  <a:cubicBezTo>
                    <a:pt x="4241" y="147230"/>
                    <a:pt x="0" y="136992"/>
                    <a:pt x="0" y="126317"/>
                  </a:cubicBezTo>
                  <a:lnTo>
                    <a:pt x="0" y="40250"/>
                  </a:lnTo>
                  <a:cubicBezTo>
                    <a:pt x="0" y="29575"/>
                    <a:pt x="4241" y="19337"/>
                    <a:pt x="11789" y="11789"/>
                  </a:cubicBezTo>
                  <a:cubicBezTo>
                    <a:pt x="19337" y="4241"/>
                    <a:pt x="29575" y="0"/>
                    <a:pt x="40250" y="0"/>
                  </a:cubicBezTo>
                  <a:close/>
                </a:path>
              </a:pathLst>
            </a:custGeom>
            <a:solidFill>
              <a:srgbClr val="E3F0E5"/>
            </a:solidFill>
            <a:ln w="19050" cap="sq">
              <a:solidFill>
                <a:srgbClr val="628566"/>
              </a:solidFill>
              <a:prstDash val="solid"/>
              <a:miter/>
            </a:ln>
          </p:spPr>
        </p:sp>
        <p:sp>
          <p:nvSpPr>
            <p:cNvPr name="TextBox 28" id="28"/>
            <p:cNvSpPr txBox="true"/>
            <p:nvPr/>
          </p:nvSpPr>
          <p:spPr>
            <a:xfrm>
              <a:off x="0" y="-57150"/>
              <a:ext cx="610674" cy="223717"/>
            </a:xfrm>
            <a:prstGeom prst="rect">
              <a:avLst/>
            </a:prstGeom>
          </p:spPr>
          <p:txBody>
            <a:bodyPr anchor="ctr" rtlCol="false" tIns="48088" lIns="48088" bIns="48088" rIns="48088"/>
            <a:lstStyle/>
            <a:p>
              <a:pPr algn="ctr">
                <a:lnSpc>
                  <a:spcPts val="4059"/>
                </a:lnSpc>
              </a:pPr>
              <a:r>
                <a:rPr lang="en-US" sz="2899">
                  <a:solidFill>
                    <a:srgbClr val="485849"/>
                  </a:solidFill>
                  <a:latin typeface="Tlab 레트로라이프"/>
                  <a:ea typeface="Tlab 레트로라이프"/>
                  <a:cs typeface="Tlab 레트로라이프"/>
                  <a:sym typeface="Tlab 레트로라이프"/>
                </a:rPr>
                <a:t>강승우</a:t>
              </a:r>
            </a:p>
          </p:txBody>
        </p:sp>
      </p:grpSp>
      <p:grpSp>
        <p:nvGrpSpPr>
          <p:cNvPr name="Group 29" id="29"/>
          <p:cNvGrpSpPr/>
          <p:nvPr/>
        </p:nvGrpSpPr>
        <p:grpSpPr>
          <a:xfrm rot="0">
            <a:off x="6003794" y="3656991"/>
            <a:ext cx="2486939" cy="2486939"/>
            <a:chOff x="0" y="0"/>
            <a:chExt cx="812800" cy="812800"/>
          </a:xfrm>
        </p:grpSpPr>
        <p:sp>
          <p:nvSpPr>
            <p:cNvPr name="Freeform 30" id="3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7"/>
              <a:stretch>
                <a:fillRect l="-75608" t="-52275" r="-45684" b="-179871"/>
              </a:stretch>
            </a:blipFill>
            <a:ln w="19050" cap="sq">
              <a:solidFill>
                <a:srgbClr val="485849"/>
              </a:solidFill>
              <a:prstDash val="solid"/>
              <a:miter/>
            </a:ln>
          </p:spPr>
        </p:sp>
      </p:grpSp>
      <p:grpSp>
        <p:nvGrpSpPr>
          <p:cNvPr name="Group 31" id="31"/>
          <p:cNvGrpSpPr/>
          <p:nvPr/>
        </p:nvGrpSpPr>
        <p:grpSpPr>
          <a:xfrm rot="0">
            <a:off x="9775963" y="6469745"/>
            <a:ext cx="2500510" cy="682037"/>
            <a:chOff x="0" y="0"/>
            <a:chExt cx="610674" cy="166567"/>
          </a:xfrm>
        </p:grpSpPr>
        <p:sp>
          <p:nvSpPr>
            <p:cNvPr name="Freeform 32" id="32"/>
            <p:cNvSpPr/>
            <p:nvPr/>
          </p:nvSpPr>
          <p:spPr>
            <a:xfrm flipH="false" flipV="false" rot="0">
              <a:off x="0" y="0"/>
              <a:ext cx="610674" cy="166567"/>
            </a:xfrm>
            <a:custGeom>
              <a:avLst/>
              <a:gdLst/>
              <a:ahLst/>
              <a:cxnLst/>
              <a:rect r="r" b="b" t="t" l="l"/>
              <a:pathLst>
                <a:path h="166567" w="610674">
                  <a:moveTo>
                    <a:pt x="40250" y="0"/>
                  </a:moveTo>
                  <a:lnTo>
                    <a:pt x="570424" y="0"/>
                  </a:lnTo>
                  <a:cubicBezTo>
                    <a:pt x="581099" y="0"/>
                    <a:pt x="591337" y="4241"/>
                    <a:pt x="598885" y="11789"/>
                  </a:cubicBezTo>
                  <a:cubicBezTo>
                    <a:pt x="606433" y="19337"/>
                    <a:pt x="610674" y="29575"/>
                    <a:pt x="610674" y="40250"/>
                  </a:cubicBezTo>
                  <a:lnTo>
                    <a:pt x="610674" y="126317"/>
                  </a:lnTo>
                  <a:cubicBezTo>
                    <a:pt x="610674" y="136992"/>
                    <a:pt x="606433" y="147230"/>
                    <a:pt x="598885" y="154778"/>
                  </a:cubicBezTo>
                  <a:cubicBezTo>
                    <a:pt x="591337" y="162326"/>
                    <a:pt x="581099" y="166567"/>
                    <a:pt x="570424" y="166567"/>
                  </a:cubicBezTo>
                  <a:lnTo>
                    <a:pt x="40250" y="166567"/>
                  </a:lnTo>
                  <a:cubicBezTo>
                    <a:pt x="29575" y="166567"/>
                    <a:pt x="19337" y="162326"/>
                    <a:pt x="11789" y="154778"/>
                  </a:cubicBezTo>
                  <a:cubicBezTo>
                    <a:pt x="4241" y="147230"/>
                    <a:pt x="0" y="136992"/>
                    <a:pt x="0" y="126317"/>
                  </a:cubicBezTo>
                  <a:lnTo>
                    <a:pt x="0" y="40250"/>
                  </a:lnTo>
                  <a:cubicBezTo>
                    <a:pt x="0" y="29575"/>
                    <a:pt x="4241" y="19337"/>
                    <a:pt x="11789" y="11789"/>
                  </a:cubicBezTo>
                  <a:cubicBezTo>
                    <a:pt x="19337" y="4241"/>
                    <a:pt x="29575" y="0"/>
                    <a:pt x="40250" y="0"/>
                  </a:cubicBezTo>
                  <a:close/>
                </a:path>
              </a:pathLst>
            </a:custGeom>
            <a:solidFill>
              <a:srgbClr val="E3F0E5"/>
            </a:solidFill>
            <a:ln w="19050" cap="sq">
              <a:solidFill>
                <a:srgbClr val="628566"/>
              </a:solidFill>
              <a:prstDash val="solid"/>
              <a:miter/>
            </a:ln>
          </p:spPr>
        </p:sp>
        <p:sp>
          <p:nvSpPr>
            <p:cNvPr name="TextBox 33" id="33"/>
            <p:cNvSpPr txBox="true"/>
            <p:nvPr/>
          </p:nvSpPr>
          <p:spPr>
            <a:xfrm>
              <a:off x="0" y="-57150"/>
              <a:ext cx="610674" cy="223717"/>
            </a:xfrm>
            <a:prstGeom prst="rect">
              <a:avLst/>
            </a:prstGeom>
          </p:spPr>
          <p:txBody>
            <a:bodyPr anchor="ctr" rtlCol="false" tIns="48088" lIns="48088" bIns="48088" rIns="48088"/>
            <a:lstStyle/>
            <a:p>
              <a:pPr algn="ctr">
                <a:lnSpc>
                  <a:spcPts val="4059"/>
                </a:lnSpc>
              </a:pPr>
              <a:r>
                <a:rPr lang="en-US" sz="2899">
                  <a:solidFill>
                    <a:srgbClr val="485849"/>
                  </a:solidFill>
                  <a:latin typeface="Tlab 레트로라이프"/>
                  <a:ea typeface="Tlab 레트로라이프"/>
                  <a:cs typeface="Tlab 레트로라이프"/>
                  <a:sym typeface="Tlab 레트로라이프"/>
                </a:rPr>
                <a:t>조수영</a:t>
              </a:r>
            </a:p>
          </p:txBody>
        </p:sp>
      </p:grpSp>
      <p:grpSp>
        <p:nvGrpSpPr>
          <p:cNvPr name="Group 34" id="34"/>
          <p:cNvGrpSpPr/>
          <p:nvPr/>
        </p:nvGrpSpPr>
        <p:grpSpPr>
          <a:xfrm rot="0">
            <a:off x="9784986" y="3656991"/>
            <a:ext cx="2486939" cy="2486939"/>
            <a:chOff x="0" y="0"/>
            <a:chExt cx="812800" cy="812800"/>
          </a:xfrm>
        </p:grpSpPr>
        <p:sp>
          <p:nvSpPr>
            <p:cNvPr name="Freeform 35" id="35"/>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8"/>
              <a:stretch>
                <a:fillRect l="-120806" t="-5817" r="-56436" b="-32110"/>
              </a:stretch>
            </a:blipFill>
            <a:ln w="19050" cap="sq">
              <a:solidFill>
                <a:srgbClr val="485849"/>
              </a:solidFill>
              <a:prstDash val="solid"/>
              <a:miter/>
            </a:ln>
          </p:spPr>
        </p:sp>
      </p:grpSp>
      <p:grpSp>
        <p:nvGrpSpPr>
          <p:cNvPr name="Group 36" id="36"/>
          <p:cNvGrpSpPr/>
          <p:nvPr/>
        </p:nvGrpSpPr>
        <p:grpSpPr>
          <a:xfrm rot="0">
            <a:off x="13570726" y="6469745"/>
            <a:ext cx="2500510" cy="682037"/>
            <a:chOff x="0" y="0"/>
            <a:chExt cx="610674" cy="166567"/>
          </a:xfrm>
        </p:grpSpPr>
        <p:sp>
          <p:nvSpPr>
            <p:cNvPr name="Freeform 37" id="37"/>
            <p:cNvSpPr/>
            <p:nvPr/>
          </p:nvSpPr>
          <p:spPr>
            <a:xfrm flipH="false" flipV="false" rot="0">
              <a:off x="0" y="0"/>
              <a:ext cx="610674" cy="166567"/>
            </a:xfrm>
            <a:custGeom>
              <a:avLst/>
              <a:gdLst/>
              <a:ahLst/>
              <a:cxnLst/>
              <a:rect r="r" b="b" t="t" l="l"/>
              <a:pathLst>
                <a:path h="166567" w="610674">
                  <a:moveTo>
                    <a:pt x="40250" y="0"/>
                  </a:moveTo>
                  <a:lnTo>
                    <a:pt x="570424" y="0"/>
                  </a:lnTo>
                  <a:cubicBezTo>
                    <a:pt x="581099" y="0"/>
                    <a:pt x="591337" y="4241"/>
                    <a:pt x="598885" y="11789"/>
                  </a:cubicBezTo>
                  <a:cubicBezTo>
                    <a:pt x="606433" y="19337"/>
                    <a:pt x="610674" y="29575"/>
                    <a:pt x="610674" y="40250"/>
                  </a:cubicBezTo>
                  <a:lnTo>
                    <a:pt x="610674" y="126317"/>
                  </a:lnTo>
                  <a:cubicBezTo>
                    <a:pt x="610674" y="136992"/>
                    <a:pt x="606433" y="147230"/>
                    <a:pt x="598885" y="154778"/>
                  </a:cubicBezTo>
                  <a:cubicBezTo>
                    <a:pt x="591337" y="162326"/>
                    <a:pt x="581099" y="166567"/>
                    <a:pt x="570424" y="166567"/>
                  </a:cubicBezTo>
                  <a:lnTo>
                    <a:pt x="40250" y="166567"/>
                  </a:lnTo>
                  <a:cubicBezTo>
                    <a:pt x="29575" y="166567"/>
                    <a:pt x="19337" y="162326"/>
                    <a:pt x="11789" y="154778"/>
                  </a:cubicBezTo>
                  <a:cubicBezTo>
                    <a:pt x="4241" y="147230"/>
                    <a:pt x="0" y="136992"/>
                    <a:pt x="0" y="126317"/>
                  </a:cubicBezTo>
                  <a:lnTo>
                    <a:pt x="0" y="40250"/>
                  </a:lnTo>
                  <a:cubicBezTo>
                    <a:pt x="0" y="29575"/>
                    <a:pt x="4241" y="19337"/>
                    <a:pt x="11789" y="11789"/>
                  </a:cubicBezTo>
                  <a:cubicBezTo>
                    <a:pt x="19337" y="4241"/>
                    <a:pt x="29575" y="0"/>
                    <a:pt x="40250" y="0"/>
                  </a:cubicBezTo>
                  <a:close/>
                </a:path>
              </a:pathLst>
            </a:custGeom>
            <a:solidFill>
              <a:srgbClr val="E3F0E5"/>
            </a:solidFill>
            <a:ln w="19050" cap="sq">
              <a:solidFill>
                <a:srgbClr val="628566"/>
              </a:solidFill>
              <a:prstDash val="solid"/>
              <a:miter/>
            </a:ln>
          </p:spPr>
        </p:sp>
        <p:sp>
          <p:nvSpPr>
            <p:cNvPr name="TextBox 38" id="38"/>
            <p:cNvSpPr txBox="true"/>
            <p:nvPr/>
          </p:nvSpPr>
          <p:spPr>
            <a:xfrm>
              <a:off x="0" y="-57150"/>
              <a:ext cx="610674" cy="223717"/>
            </a:xfrm>
            <a:prstGeom prst="rect">
              <a:avLst/>
            </a:prstGeom>
          </p:spPr>
          <p:txBody>
            <a:bodyPr anchor="ctr" rtlCol="false" tIns="48088" lIns="48088" bIns="48088" rIns="48088"/>
            <a:lstStyle/>
            <a:p>
              <a:pPr algn="ctr">
                <a:lnSpc>
                  <a:spcPts val="4059"/>
                </a:lnSpc>
              </a:pPr>
              <a:r>
                <a:rPr lang="en-US" sz="2899">
                  <a:solidFill>
                    <a:srgbClr val="485849"/>
                  </a:solidFill>
                  <a:latin typeface="Tlab 레트로라이프"/>
                  <a:ea typeface="Tlab 레트로라이프"/>
                  <a:cs typeface="Tlab 레트로라이프"/>
                  <a:sym typeface="Tlab 레트로라이프"/>
                </a:rPr>
                <a:t>정시훈</a:t>
              </a:r>
            </a:p>
          </p:txBody>
        </p:sp>
      </p:grpSp>
      <p:grpSp>
        <p:nvGrpSpPr>
          <p:cNvPr name="Group 39" id="39"/>
          <p:cNvGrpSpPr/>
          <p:nvPr/>
        </p:nvGrpSpPr>
        <p:grpSpPr>
          <a:xfrm rot="0">
            <a:off x="13566178" y="3656991"/>
            <a:ext cx="2486939" cy="2486939"/>
            <a:chOff x="0" y="0"/>
            <a:chExt cx="812800" cy="812800"/>
          </a:xfrm>
        </p:grpSpPr>
        <p:sp>
          <p:nvSpPr>
            <p:cNvPr name="Freeform 40" id="40"/>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blipFill>
              <a:blip r:embed="rId9"/>
              <a:stretch>
                <a:fillRect l="-61193" t="-4486" r="-70361" b="-49497"/>
              </a:stretch>
            </a:blipFill>
            <a:ln w="19050" cap="sq">
              <a:solidFill>
                <a:srgbClr val="485849"/>
              </a:solidFill>
              <a:prstDash val="solid"/>
              <a:miter/>
            </a:ln>
          </p:spPr>
        </p:sp>
      </p:grpSp>
      <p:sp>
        <p:nvSpPr>
          <p:cNvPr name="TextBox 41" id="41"/>
          <p:cNvSpPr txBox="true"/>
          <p:nvPr/>
        </p:nvSpPr>
        <p:spPr>
          <a:xfrm rot="0">
            <a:off x="2164414" y="7439513"/>
            <a:ext cx="2614306" cy="402274"/>
          </a:xfrm>
          <a:prstGeom prst="rect">
            <a:avLst/>
          </a:prstGeom>
        </p:spPr>
        <p:txBody>
          <a:bodyPr anchor="t" rtlCol="false" tIns="0" lIns="0" bIns="0" rIns="0">
            <a:spAutoFit/>
          </a:bodyPr>
          <a:lstStyle/>
          <a:p>
            <a:pPr algn="ctr">
              <a:lnSpc>
                <a:spcPts val="3313"/>
              </a:lnSpc>
            </a:pPr>
            <a:r>
              <a:rPr lang="en-US" sz="2366">
                <a:solidFill>
                  <a:srgbClr val="485849"/>
                </a:solidFill>
                <a:latin typeface="Tlab 레트로라이프"/>
                <a:ea typeface="Tlab 레트로라이프"/>
                <a:cs typeface="Tlab 레트로라이프"/>
                <a:sym typeface="Tlab 레트로라이프"/>
              </a:rPr>
              <a:t>팀 리더</a:t>
            </a:r>
          </a:p>
        </p:txBody>
      </p:sp>
      <p:sp>
        <p:nvSpPr>
          <p:cNvPr name="TextBox 42" id="42"/>
          <p:cNvSpPr txBox="true"/>
          <p:nvPr/>
        </p:nvSpPr>
        <p:spPr>
          <a:xfrm rot="0">
            <a:off x="2226257" y="8108487"/>
            <a:ext cx="2552463" cy="693139"/>
          </a:xfrm>
          <a:prstGeom prst="rect">
            <a:avLst/>
          </a:prstGeom>
        </p:spPr>
        <p:txBody>
          <a:bodyPr anchor="t" rtlCol="false" tIns="0" lIns="0" bIns="0" rIns="0">
            <a:spAutoFit/>
          </a:bodyPr>
          <a:lstStyle/>
          <a:p>
            <a:pPr algn="ctr">
              <a:lnSpc>
                <a:spcPts val="2745"/>
              </a:lnSpc>
            </a:pPr>
            <a:r>
              <a:rPr lang="en-US" sz="1961">
                <a:solidFill>
                  <a:srgbClr val="485849"/>
                </a:solidFill>
                <a:latin typeface="TDTD순고딕"/>
                <a:ea typeface="TDTD순고딕"/>
                <a:cs typeface="TDTD순고딕"/>
                <a:sym typeface="TDTD순고딕"/>
              </a:rPr>
              <a:t>전체 프로젝트 관리 및 발표 주도</a:t>
            </a:r>
          </a:p>
        </p:txBody>
      </p:sp>
      <p:sp>
        <p:nvSpPr>
          <p:cNvPr name="TextBox 43" id="43"/>
          <p:cNvSpPr txBox="true"/>
          <p:nvPr/>
        </p:nvSpPr>
        <p:spPr>
          <a:xfrm rot="0">
            <a:off x="5971032" y="7439513"/>
            <a:ext cx="2614306" cy="402274"/>
          </a:xfrm>
          <a:prstGeom prst="rect">
            <a:avLst/>
          </a:prstGeom>
        </p:spPr>
        <p:txBody>
          <a:bodyPr anchor="t" rtlCol="false" tIns="0" lIns="0" bIns="0" rIns="0">
            <a:spAutoFit/>
          </a:bodyPr>
          <a:lstStyle/>
          <a:p>
            <a:pPr algn="ctr">
              <a:lnSpc>
                <a:spcPts val="3313"/>
              </a:lnSpc>
            </a:pPr>
            <a:r>
              <a:rPr lang="en-US" sz="2366">
                <a:solidFill>
                  <a:srgbClr val="485849"/>
                </a:solidFill>
                <a:latin typeface="Tlab 레트로라이프"/>
                <a:ea typeface="Tlab 레트로라이프"/>
                <a:cs typeface="Tlab 레트로라이프"/>
                <a:sym typeface="Tlab 레트로라이프"/>
              </a:rPr>
              <a:t>연구 담당</a:t>
            </a:r>
          </a:p>
        </p:txBody>
      </p:sp>
      <p:sp>
        <p:nvSpPr>
          <p:cNvPr name="TextBox 44" id="44"/>
          <p:cNvSpPr txBox="true"/>
          <p:nvPr/>
        </p:nvSpPr>
        <p:spPr>
          <a:xfrm rot="0">
            <a:off x="6001954" y="8072431"/>
            <a:ext cx="2552463" cy="687434"/>
          </a:xfrm>
          <a:prstGeom prst="rect">
            <a:avLst/>
          </a:prstGeom>
        </p:spPr>
        <p:txBody>
          <a:bodyPr anchor="t" rtlCol="false" tIns="0" lIns="0" bIns="0" rIns="0">
            <a:spAutoFit/>
          </a:bodyPr>
          <a:lstStyle/>
          <a:p>
            <a:pPr algn="ctr">
              <a:lnSpc>
                <a:spcPts val="2745"/>
              </a:lnSpc>
            </a:pPr>
            <a:r>
              <a:rPr lang="en-US" sz="1961">
                <a:solidFill>
                  <a:srgbClr val="485849"/>
                </a:solidFill>
                <a:latin typeface="TDTD순고딕"/>
                <a:ea typeface="TDTD순고딕"/>
                <a:cs typeface="TDTD순고딕"/>
                <a:sym typeface="TDTD순고딕"/>
              </a:rPr>
              <a:t>주제에 대한 심층 연구 및 자료 수집</a:t>
            </a:r>
          </a:p>
        </p:txBody>
      </p:sp>
      <p:sp>
        <p:nvSpPr>
          <p:cNvPr name="TextBox 45" id="45"/>
          <p:cNvSpPr txBox="true"/>
          <p:nvPr/>
        </p:nvSpPr>
        <p:spPr>
          <a:xfrm rot="0">
            <a:off x="9775963" y="7428007"/>
            <a:ext cx="2614306" cy="402274"/>
          </a:xfrm>
          <a:prstGeom prst="rect">
            <a:avLst/>
          </a:prstGeom>
        </p:spPr>
        <p:txBody>
          <a:bodyPr anchor="t" rtlCol="false" tIns="0" lIns="0" bIns="0" rIns="0">
            <a:spAutoFit/>
          </a:bodyPr>
          <a:lstStyle/>
          <a:p>
            <a:pPr algn="ctr">
              <a:lnSpc>
                <a:spcPts val="3313"/>
              </a:lnSpc>
            </a:pPr>
            <a:r>
              <a:rPr lang="en-US" sz="2366">
                <a:solidFill>
                  <a:srgbClr val="485849"/>
                </a:solidFill>
                <a:latin typeface="Tlab 레트로라이프"/>
                <a:ea typeface="Tlab 레트로라이프"/>
                <a:cs typeface="Tlab 레트로라이프"/>
                <a:sym typeface="Tlab 레트로라이프"/>
              </a:rPr>
              <a:t>디자인 담당</a:t>
            </a:r>
          </a:p>
        </p:txBody>
      </p:sp>
      <p:sp>
        <p:nvSpPr>
          <p:cNvPr name="TextBox 46" id="46"/>
          <p:cNvSpPr txBox="true"/>
          <p:nvPr/>
        </p:nvSpPr>
        <p:spPr>
          <a:xfrm rot="0">
            <a:off x="9837806" y="8011666"/>
            <a:ext cx="2552463" cy="687434"/>
          </a:xfrm>
          <a:prstGeom prst="rect">
            <a:avLst/>
          </a:prstGeom>
        </p:spPr>
        <p:txBody>
          <a:bodyPr anchor="t" rtlCol="false" tIns="0" lIns="0" bIns="0" rIns="0">
            <a:spAutoFit/>
          </a:bodyPr>
          <a:lstStyle/>
          <a:p>
            <a:pPr algn="ctr">
              <a:lnSpc>
                <a:spcPts val="2745"/>
              </a:lnSpc>
            </a:pPr>
            <a:r>
              <a:rPr lang="en-US" sz="1961">
                <a:solidFill>
                  <a:srgbClr val="485849"/>
                </a:solidFill>
                <a:latin typeface="TDTD순고딕"/>
                <a:ea typeface="TDTD순고딕"/>
                <a:cs typeface="TDTD순고딕"/>
                <a:sym typeface="TDTD순고딕"/>
              </a:rPr>
              <a:t>PPT 디자인 및 시각적 요소 제작</a:t>
            </a:r>
          </a:p>
        </p:txBody>
      </p:sp>
      <p:sp>
        <p:nvSpPr>
          <p:cNvPr name="TextBox 47" id="47"/>
          <p:cNvSpPr txBox="true"/>
          <p:nvPr/>
        </p:nvSpPr>
        <p:spPr>
          <a:xfrm rot="0">
            <a:off x="13224434" y="7428007"/>
            <a:ext cx="3170427" cy="402274"/>
          </a:xfrm>
          <a:prstGeom prst="rect">
            <a:avLst/>
          </a:prstGeom>
        </p:spPr>
        <p:txBody>
          <a:bodyPr anchor="t" rtlCol="false" tIns="0" lIns="0" bIns="0" rIns="0">
            <a:spAutoFit/>
          </a:bodyPr>
          <a:lstStyle/>
          <a:p>
            <a:pPr algn="ctr">
              <a:lnSpc>
                <a:spcPts val="3313"/>
              </a:lnSpc>
            </a:pPr>
            <a:r>
              <a:rPr lang="en-US" sz="2366">
                <a:solidFill>
                  <a:srgbClr val="485849"/>
                </a:solidFill>
                <a:latin typeface="Tlab 레트로라이프"/>
                <a:ea typeface="Tlab 레트로라이프"/>
                <a:cs typeface="Tlab 레트로라이프"/>
                <a:sym typeface="Tlab 레트로라이프"/>
              </a:rPr>
              <a:t>시장조사</a:t>
            </a:r>
          </a:p>
        </p:txBody>
      </p:sp>
      <p:sp>
        <p:nvSpPr>
          <p:cNvPr name="TextBox 48" id="48"/>
          <p:cNvSpPr txBox="true"/>
          <p:nvPr/>
        </p:nvSpPr>
        <p:spPr>
          <a:xfrm rot="0">
            <a:off x="13566178" y="8011666"/>
            <a:ext cx="2552463" cy="687434"/>
          </a:xfrm>
          <a:prstGeom prst="rect">
            <a:avLst/>
          </a:prstGeom>
        </p:spPr>
        <p:txBody>
          <a:bodyPr anchor="t" rtlCol="false" tIns="0" lIns="0" bIns="0" rIns="0">
            <a:spAutoFit/>
          </a:bodyPr>
          <a:lstStyle/>
          <a:p>
            <a:pPr algn="ctr">
              <a:lnSpc>
                <a:spcPts val="2745"/>
              </a:lnSpc>
            </a:pPr>
            <a:r>
              <a:rPr lang="en-US" sz="1961">
                <a:solidFill>
                  <a:srgbClr val="485849"/>
                </a:solidFill>
                <a:latin typeface="TDTD순고딕"/>
                <a:ea typeface="TDTD순고딕"/>
                <a:cs typeface="TDTD순고딕"/>
                <a:sym typeface="TDTD순고딕"/>
              </a:rPr>
              <a:t> 시장 조사 및 </a:t>
            </a:r>
          </a:p>
          <a:p>
            <a:pPr algn="ctr">
              <a:lnSpc>
                <a:spcPts val="2745"/>
              </a:lnSpc>
            </a:pPr>
            <a:r>
              <a:rPr lang="en-US" sz="1961">
                <a:solidFill>
                  <a:srgbClr val="485849"/>
                </a:solidFill>
                <a:latin typeface="TDTD순고딕"/>
                <a:ea typeface="TDTD순고딕"/>
                <a:cs typeface="TDTD순고딕"/>
                <a:sym typeface="TDTD순고딕"/>
              </a:rPr>
              <a:t>발표</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658C6A"/>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4041627" y="1388861"/>
            <a:ext cx="7898846" cy="1184275"/>
          </a:xfrm>
          <a:prstGeom prst="rect">
            <a:avLst/>
          </a:prstGeom>
        </p:spPr>
        <p:txBody>
          <a:bodyPr anchor="t" rtlCol="false" tIns="0" lIns="0" bIns="0" rIns="0">
            <a:spAutoFit/>
          </a:bodyPr>
          <a:lstStyle/>
          <a:p>
            <a:pPr algn="l">
              <a:lnSpc>
                <a:spcPts val="9799"/>
              </a:lnSpc>
            </a:pPr>
            <a:r>
              <a:rPr lang="en-US" sz="6999">
                <a:solidFill>
                  <a:srgbClr val="485849"/>
                </a:solidFill>
                <a:latin typeface="Tlab 레트로라이프"/>
                <a:ea typeface="Tlab 레트로라이프"/>
                <a:cs typeface="Tlab 레트로라이프"/>
                <a:sym typeface="Tlab 레트로라이프"/>
              </a:rPr>
              <a:t>프로젝트 진행 일정</a:t>
            </a:r>
          </a:p>
        </p:txBody>
      </p:sp>
      <p:sp>
        <p:nvSpPr>
          <p:cNvPr name="TextBox 20" id="20"/>
          <p:cNvSpPr txBox="true"/>
          <p:nvPr/>
        </p:nvSpPr>
        <p:spPr>
          <a:xfrm rot="0">
            <a:off x="1822669" y="989012"/>
            <a:ext cx="2048120" cy="1765910"/>
          </a:xfrm>
          <a:prstGeom prst="rect">
            <a:avLst/>
          </a:prstGeom>
        </p:spPr>
        <p:txBody>
          <a:bodyPr anchor="t" rtlCol="false" tIns="0" lIns="0" bIns="0" rIns="0">
            <a:spAutoFit/>
          </a:bodyPr>
          <a:lstStyle/>
          <a:p>
            <a:pPr algn="l">
              <a:lnSpc>
                <a:spcPts val="14491"/>
              </a:lnSpc>
            </a:pPr>
            <a:r>
              <a:rPr lang="en-US" sz="10350" b="true">
                <a:solidFill>
                  <a:srgbClr val="8CB791">
                    <a:alpha val="73725"/>
                  </a:srgbClr>
                </a:solidFill>
                <a:latin typeface="Tlab 레트로라이프 Bold"/>
                <a:ea typeface="Tlab 레트로라이프 Bold"/>
                <a:cs typeface="Tlab 레트로라이프 Bold"/>
                <a:sym typeface="Tlab 레트로라이프 Bold"/>
              </a:rPr>
              <a:t>03</a:t>
            </a:r>
          </a:p>
        </p:txBody>
      </p:sp>
      <p:sp>
        <p:nvSpPr>
          <p:cNvPr name="AutoShape 21" id="21"/>
          <p:cNvSpPr/>
          <p:nvPr/>
        </p:nvSpPr>
        <p:spPr>
          <a:xfrm>
            <a:off x="980630" y="3841135"/>
            <a:ext cx="16278670" cy="0"/>
          </a:xfrm>
          <a:prstGeom prst="line">
            <a:avLst/>
          </a:prstGeom>
          <a:ln cap="flat" w="19050">
            <a:solidFill>
              <a:srgbClr val="485849"/>
            </a:solidFill>
            <a:prstDash val="solid"/>
            <a:headEnd type="none" len="sm" w="sm"/>
            <a:tailEnd type="none" len="sm" w="sm"/>
          </a:ln>
        </p:spPr>
      </p:sp>
      <p:grpSp>
        <p:nvGrpSpPr>
          <p:cNvPr name="Group 22" id="22"/>
          <p:cNvGrpSpPr/>
          <p:nvPr/>
        </p:nvGrpSpPr>
        <p:grpSpPr>
          <a:xfrm rot="0">
            <a:off x="3485113" y="3399720"/>
            <a:ext cx="1005073" cy="863735"/>
            <a:chOff x="0" y="0"/>
            <a:chExt cx="812800" cy="698500"/>
          </a:xfrm>
        </p:grpSpPr>
        <p:sp>
          <p:nvSpPr>
            <p:cNvPr name="Freeform 23" id="2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85B38B"/>
            </a:solidFill>
            <a:ln w="19050" cap="sq">
              <a:solidFill>
                <a:srgbClr val="485849"/>
              </a:solidFill>
              <a:prstDash val="solid"/>
              <a:miter/>
            </a:ln>
          </p:spPr>
        </p:sp>
        <p:sp>
          <p:nvSpPr>
            <p:cNvPr name="TextBox 24" id="24"/>
            <p:cNvSpPr txBox="true"/>
            <p:nvPr/>
          </p:nvSpPr>
          <p:spPr>
            <a:xfrm>
              <a:off x="114300" y="-47625"/>
              <a:ext cx="584200" cy="746125"/>
            </a:xfrm>
            <a:prstGeom prst="rect">
              <a:avLst/>
            </a:prstGeom>
          </p:spPr>
          <p:txBody>
            <a:bodyPr anchor="ctr" rtlCol="false" tIns="50800" lIns="50800" bIns="50800" rIns="50800"/>
            <a:lstStyle/>
            <a:p>
              <a:pPr algn="ctr">
                <a:lnSpc>
                  <a:spcPts val="3079"/>
                </a:lnSpc>
              </a:pPr>
              <a:r>
                <a:rPr lang="en-US" sz="2199">
                  <a:solidFill>
                    <a:srgbClr val="FAFFFA"/>
                  </a:solidFill>
                  <a:latin typeface="Tlab 레트로라이프"/>
                  <a:ea typeface="Tlab 레트로라이프"/>
                  <a:cs typeface="Tlab 레트로라이프"/>
                  <a:sym typeface="Tlab 레트로라이프"/>
                </a:rPr>
                <a:t>1차</a:t>
              </a:r>
            </a:p>
          </p:txBody>
        </p:sp>
      </p:grpSp>
      <p:sp>
        <p:nvSpPr>
          <p:cNvPr name="AutoShape 25" id="25"/>
          <p:cNvSpPr/>
          <p:nvPr/>
        </p:nvSpPr>
        <p:spPr>
          <a:xfrm flipV="true">
            <a:off x="3987650" y="4263455"/>
            <a:ext cx="0" cy="1221211"/>
          </a:xfrm>
          <a:prstGeom prst="line">
            <a:avLst/>
          </a:prstGeom>
          <a:ln cap="flat" w="28575">
            <a:solidFill>
              <a:srgbClr val="485849"/>
            </a:solidFill>
            <a:prstDash val="sysDot"/>
            <a:headEnd type="none" len="sm" w="sm"/>
            <a:tailEnd type="none" len="sm" w="sm"/>
          </a:ln>
        </p:spPr>
      </p:sp>
      <p:grpSp>
        <p:nvGrpSpPr>
          <p:cNvPr name="Group 26" id="26"/>
          <p:cNvGrpSpPr/>
          <p:nvPr/>
        </p:nvGrpSpPr>
        <p:grpSpPr>
          <a:xfrm rot="0">
            <a:off x="2424919" y="4816457"/>
            <a:ext cx="2903178" cy="1701143"/>
            <a:chOff x="0" y="0"/>
            <a:chExt cx="762847" cy="446997"/>
          </a:xfrm>
        </p:grpSpPr>
        <p:sp>
          <p:nvSpPr>
            <p:cNvPr name="Freeform 27" id="27"/>
            <p:cNvSpPr/>
            <p:nvPr/>
          </p:nvSpPr>
          <p:spPr>
            <a:xfrm flipH="false" flipV="false" rot="0">
              <a:off x="0" y="0"/>
              <a:ext cx="762847" cy="446997"/>
            </a:xfrm>
            <a:custGeom>
              <a:avLst/>
              <a:gdLst/>
              <a:ahLst/>
              <a:cxnLst/>
              <a:rect r="r" b="b" t="t" l="l"/>
              <a:pathLst>
                <a:path h="446997" w="762847">
                  <a:moveTo>
                    <a:pt x="32000" y="0"/>
                  </a:moveTo>
                  <a:lnTo>
                    <a:pt x="730847" y="0"/>
                  </a:lnTo>
                  <a:cubicBezTo>
                    <a:pt x="739334" y="0"/>
                    <a:pt x="747474" y="3371"/>
                    <a:pt x="753475" y="9373"/>
                  </a:cubicBezTo>
                  <a:cubicBezTo>
                    <a:pt x="759476" y="15374"/>
                    <a:pt x="762847" y="23513"/>
                    <a:pt x="762847" y="32000"/>
                  </a:cubicBezTo>
                  <a:lnTo>
                    <a:pt x="762847" y="414997"/>
                  </a:lnTo>
                  <a:cubicBezTo>
                    <a:pt x="762847" y="432670"/>
                    <a:pt x="748520" y="446997"/>
                    <a:pt x="730847" y="446997"/>
                  </a:cubicBezTo>
                  <a:lnTo>
                    <a:pt x="32000" y="446997"/>
                  </a:lnTo>
                  <a:cubicBezTo>
                    <a:pt x="23513" y="446997"/>
                    <a:pt x="15374" y="443626"/>
                    <a:pt x="9373" y="437625"/>
                  </a:cubicBezTo>
                  <a:cubicBezTo>
                    <a:pt x="3371" y="431623"/>
                    <a:pt x="0" y="423484"/>
                    <a:pt x="0" y="414997"/>
                  </a:cubicBezTo>
                  <a:lnTo>
                    <a:pt x="0" y="32000"/>
                  </a:lnTo>
                  <a:cubicBezTo>
                    <a:pt x="0" y="23513"/>
                    <a:pt x="3371" y="15374"/>
                    <a:pt x="9373" y="9373"/>
                  </a:cubicBezTo>
                  <a:cubicBezTo>
                    <a:pt x="15374" y="3371"/>
                    <a:pt x="23513" y="0"/>
                    <a:pt x="32000" y="0"/>
                  </a:cubicBezTo>
                  <a:close/>
                </a:path>
              </a:pathLst>
            </a:custGeom>
            <a:solidFill>
              <a:srgbClr val="E3F0E5"/>
            </a:solidFill>
            <a:ln w="19050" cap="sq">
              <a:solidFill>
                <a:srgbClr val="485849"/>
              </a:solidFill>
              <a:prstDash val="solid"/>
              <a:miter/>
            </a:ln>
          </p:spPr>
        </p:sp>
        <p:sp>
          <p:nvSpPr>
            <p:cNvPr name="TextBox 28" id="28"/>
            <p:cNvSpPr txBox="true"/>
            <p:nvPr/>
          </p:nvSpPr>
          <p:spPr>
            <a:xfrm>
              <a:off x="0" y="-57150"/>
              <a:ext cx="762847" cy="504147"/>
            </a:xfrm>
            <a:prstGeom prst="rect">
              <a:avLst/>
            </a:prstGeom>
          </p:spPr>
          <p:txBody>
            <a:bodyPr anchor="ctr" rtlCol="false" tIns="50800" lIns="50800" bIns="50800" rIns="50800"/>
            <a:lstStyle/>
            <a:p>
              <a:pPr algn="ctr">
                <a:lnSpc>
                  <a:spcPts val="3919"/>
                </a:lnSpc>
              </a:pPr>
              <a:r>
                <a:rPr lang="en-US" sz="2799">
                  <a:solidFill>
                    <a:srgbClr val="485849"/>
                  </a:solidFill>
                  <a:latin typeface="Tlab 레트로라이프"/>
                  <a:ea typeface="Tlab 레트로라이프"/>
                  <a:cs typeface="Tlab 레트로라이프"/>
                  <a:sym typeface="Tlab 레트로라이프"/>
                </a:rPr>
                <a:t>시장 조사 </a:t>
              </a:r>
            </a:p>
            <a:p>
              <a:pPr algn="ctr">
                <a:lnSpc>
                  <a:spcPts val="3919"/>
                </a:lnSpc>
              </a:pPr>
              <a:r>
                <a:rPr lang="en-US" sz="2799">
                  <a:solidFill>
                    <a:srgbClr val="485849"/>
                  </a:solidFill>
                  <a:latin typeface="Tlab 레트로라이프"/>
                  <a:ea typeface="Tlab 레트로라이프"/>
                  <a:cs typeface="Tlab 레트로라이프"/>
                  <a:sym typeface="Tlab 레트로라이프"/>
                </a:rPr>
                <a:t>및 분석</a:t>
              </a:r>
            </a:p>
          </p:txBody>
        </p:sp>
      </p:grpSp>
      <p:grpSp>
        <p:nvGrpSpPr>
          <p:cNvPr name="Group 29" id="29"/>
          <p:cNvGrpSpPr/>
          <p:nvPr/>
        </p:nvGrpSpPr>
        <p:grpSpPr>
          <a:xfrm rot="0">
            <a:off x="2427085" y="6657194"/>
            <a:ext cx="2903178" cy="1949739"/>
            <a:chOff x="0" y="0"/>
            <a:chExt cx="762847" cy="512319"/>
          </a:xfrm>
        </p:grpSpPr>
        <p:sp>
          <p:nvSpPr>
            <p:cNvPr name="Freeform 30" id="30"/>
            <p:cNvSpPr/>
            <p:nvPr/>
          </p:nvSpPr>
          <p:spPr>
            <a:xfrm flipH="false" flipV="false" rot="0">
              <a:off x="0" y="0"/>
              <a:ext cx="762847" cy="512319"/>
            </a:xfrm>
            <a:custGeom>
              <a:avLst/>
              <a:gdLst/>
              <a:ahLst/>
              <a:cxnLst/>
              <a:rect r="r" b="b" t="t" l="l"/>
              <a:pathLst>
                <a:path h="512319" w="762847">
                  <a:moveTo>
                    <a:pt x="32000" y="0"/>
                  </a:moveTo>
                  <a:lnTo>
                    <a:pt x="730847" y="0"/>
                  </a:lnTo>
                  <a:cubicBezTo>
                    <a:pt x="739334" y="0"/>
                    <a:pt x="747474" y="3371"/>
                    <a:pt x="753475" y="9373"/>
                  </a:cubicBezTo>
                  <a:cubicBezTo>
                    <a:pt x="759476" y="15374"/>
                    <a:pt x="762847" y="23513"/>
                    <a:pt x="762847" y="32000"/>
                  </a:cubicBezTo>
                  <a:lnTo>
                    <a:pt x="762847" y="480319"/>
                  </a:lnTo>
                  <a:cubicBezTo>
                    <a:pt x="762847" y="488806"/>
                    <a:pt x="759476" y="496945"/>
                    <a:pt x="753475" y="502946"/>
                  </a:cubicBezTo>
                  <a:cubicBezTo>
                    <a:pt x="747474" y="508948"/>
                    <a:pt x="739334" y="512319"/>
                    <a:pt x="730847" y="512319"/>
                  </a:cubicBezTo>
                  <a:lnTo>
                    <a:pt x="32000" y="512319"/>
                  </a:lnTo>
                  <a:cubicBezTo>
                    <a:pt x="23513" y="512319"/>
                    <a:pt x="15374" y="508948"/>
                    <a:pt x="9373" y="502946"/>
                  </a:cubicBezTo>
                  <a:cubicBezTo>
                    <a:pt x="3371" y="496945"/>
                    <a:pt x="0" y="488806"/>
                    <a:pt x="0" y="480319"/>
                  </a:cubicBezTo>
                  <a:lnTo>
                    <a:pt x="0" y="32000"/>
                  </a:lnTo>
                  <a:cubicBezTo>
                    <a:pt x="0" y="23513"/>
                    <a:pt x="3371" y="15374"/>
                    <a:pt x="9373" y="9373"/>
                  </a:cubicBezTo>
                  <a:cubicBezTo>
                    <a:pt x="15374" y="3371"/>
                    <a:pt x="23513" y="0"/>
                    <a:pt x="32000" y="0"/>
                  </a:cubicBezTo>
                  <a:close/>
                </a:path>
              </a:pathLst>
            </a:custGeom>
            <a:solidFill>
              <a:srgbClr val="FFFFFF"/>
            </a:solidFill>
            <a:ln w="19050" cap="sq">
              <a:solidFill>
                <a:srgbClr val="485849"/>
              </a:solidFill>
              <a:prstDash val="solid"/>
              <a:miter/>
            </a:ln>
          </p:spPr>
        </p:sp>
        <p:sp>
          <p:nvSpPr>
            <p:cNvPr name="TextBox 31" id="31"/>
            <p:cNvSpPr txBox="true"/>
            <p:nvPr/>
          </p:nvSpPr>
          <p:spPr>
            <a:xfrm>
              <a:off x="0" y="-47625"/>
              <a:ext cx="762847" cy="559944"/>
            </a:xfrm>
            <a:prstGeom prst="rect">
              <a:avLst/>
            </a:prstGeom>
          </p:spPr>
          <p:txBody>
            <a:bodyPr anchor="ctr" rtlCol="false" tIns="50800" lIns="50800" bIns="50800" rIns="50800"/>
            <a:lstStyle/>
            <a:p>
              <a:pPr algn="ctr">
                <a:lnSpc>
                  <a:spcPts val="3079"/>
                </a:lnSpc>
              </a:pPr>
              <a:r>
                <a:rPr lang="en-US" sz="2199">
                  <a:solidFill>
                    <a:srgbClr val="485849"/>
                  </a:solidFill>
                  <a:latin typeface="TDTD순고딕"/>
                  <a:ea typeface="TDTD순고딕"/>
                  <a:cs typeface="TDTD순고딕"/>
                  <a:sym typeface="TDTD순고딕"/>
                </a:rPr>
                <a:t>온라인 설문조사, </a:t>
              </a:r>
            </a:p>
            <a:p>
              <a:pPr algn="ctr">
                <a:lnSpc>
                  <a:spcPts val="3079"/>
                </a:lnSpc>
              </a:pPr>
              <a:r>
                <a:rPr lang="en-US" sz="2199">
                  <a:solidFill>
                    <a:srgbClr val="485849"/>
                  </a:solidFill>
                  <a:latin typeface="TDTD순고딕"/>
                  <a:ea typeface="TDTD순고딕"/>
                  <a:cs typeface="TDTD순고딕"/>
                  <a:sym typeface="TDTD순고딕"/>
                </a:rPr>
                <a:t>경쟁 서비스 분석, </a:t>
              </a:r>
            </a:p>
            <a:p>
              <a:pPr algn="ctr">
                <a:lnSpc>
                  <a:spcPts val="3079"/>
                </a:lnSpc>
              </a:pPr>
              <a:r>
                <a:rPr lang="en-US" sz="2199">
                  <a:solidFill>
                    <a:srgbClr val="485849"/>
                  </a:solidFill>
                  <a:latin typeface="TDTD순고딕"/>
                  <a:ea typeface="TDTD순고딕"/>
                  <a:cs typeface="TDTD순고딕"/>
                  <a:sym typeface="TDTD순고딕"/>
                </a:rPr>
                <a:t>데이터 수집 </a:t>
              </a:r>
            </a:p>
          </p:txBody>
        </p:sp>
      </p:grpSp>
      <p:grpSp>
        <p:nvGrpSpPr>
          <p:cNvPr name="Group 32" id="32"/>
          <p:cNvGrpSpPr/>
          <p:nvPr/>
        </p:nvGrpSpPr>
        <p:grpSpPr>
          <a:xfrm rot="0">
            <a:off x="6985977" y="3399720"/>
            <a:ext cx="1005073" cy="863735"/>
            <a:chOff x="0" y="0"/>
            <a:chExt cx="812800" cy="698500"/>
          </a:xfrm>
        </p:grpSpPr>
        <p:sp>
          <p:nvSpPr>
            <p:cNvPr name="Freeform 33" id="3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A9B87D"/>
            </a:solidFill>
            <a:ln w="19050" cap="sq">
              <a:solidFill>
                <a:srgbClr val="485849"/>
              </a:solidFill>
              <a:prstDash val="solid"/>
              <a:miter/>
            </a:ln>
          </p:spPr>
        </p:sp>
        <p:sp>
          <p:nvSpPr>
            <p:cNvPr name="TextBox 34" id="34"/>
            <p:cNvSpPr txBox="true"/>
            <p:nvPr/>
          </p:nvSpPr>
          <p:spPr>
            <a:xfrm>
              <a:off x="114300" y="-47625"/>
              <a:ext cx="584200" cy="746125"/>
            </a:xfrm>
            <a:prstGeom prst="rect">
              <a:avLst/>
            </a:prstGeom>
          </p:spPr>
          <p:txBody>
            <a:bodyPr anchor="ctr" rtlCol="false" tIns="50800" lIns="50800" bIns="50800" rIns="50800"/>
            <a:lstStyle/>
            <a:p>
              <a:pPr algn="ctr">
                <a:lnSpc>
                  <a:spcPts val="3079"/>
                </a:lnSpc>
              </a:pPr>
              <a:r>
                <a:rPr lang="en-US" sz="2199">
                  <a:solidFill>
                    <a:srgbClr val="FFFFFA"/>
                  </a:solidFill>
                  <a:latin typeface="Tlab 레트로라이프"/>
                  <a:ea typeface="Tlab 레트로라이프"/>
                  <a:cs typeface="Tlab 레트로라이프"/>
                  <a:sym typeface="Tlab 레트로라이프"/>
                </a:rPr>
                <a:t>2차</a:t>
              </a:r>
            </a:p>
          </p:txBody>
        </p:sp>
      </p:grpSp>
      <p:sp>
        <p:nvSpPr>
          <p:cNvPr name="AutoShape 35" id="35"/>
          <p:cNvSpPr/>
          <p:nvPr/>
        </p:nvSpPr>
        <p:spPr>
          <a:xfrm flipV="true">
            <a:off x="7524518" y="4263455"/>
            <a:ext cx="0" cy="1221211"/>
          </a:xfrm>
          <a:prstGeom prst="line">
            <a:avLst/>
          </a:prstGeom>
          <a:ln cap="flat" w="28575">
            <a:solidFill>
              <a:srgbClr val="485849"/>
            </a:solidFill>
            <a:prstDash val="sysDot"/>
            <a:headEnd type="none" len="sm" w="sm"/>
            <a:tailEnd type="none" len="sm" w="sm"/>
          </a:ln>
        </p:spPr>
      </p:sp>
      <p:grpSp>
        <p:nvGrpSpPr>
          <p:cNvPr name="Group 36" id="36"/>
          <p:cNvGrpSpPr/>
          <p:nvPr/>
        </p:nvGrpSpPr>
        <p:grpSpPr>
          <a:xfrm rot="0">
            <a:off x="6011712" y="4816457"/>
            <a:ext cx="2900030" cy="1701143"/>
            <a:chOff x="0" y="0"/>
            <a:chExt cx="762020" cy="446997"/>
          </a:xfrm>
        </p:grpSpPr>
        <p:sp>
          <p:nvSpPr>
            <p:cNvPr name="Freeform 37" id="37"/>
            <p:cNvSpPr/>
            <p:nvPr/>
          </p:nvSpPr>
          <p:spPr>
            <a:xfrm flipH="false" flipV="false" rot="0">
              <a:off x="0" y="0"/>
              <a:ext cx="762020" cy="446997"/>
            </a:xfrm>
            <a:custGeom>
              <a:avLst/>
              <a:gdLst/>
              <a:ahLst/>
              <a:cxnLst/>
              <a:rect r="r" b="b" t="t" l="l"/>
              <a:pathLst>
                <a:path h="446997" w="762020">
                  <a:moveTo>
                    <a:pt x="32035" y="0"/>
                  </a:moveTo>
                  <a:lnTo>
                    <a:pt x="729985" y="0"/>
                  </a:lnTo>
                  <a:cubicBezTo>
                    <a:pt x="747678" y="0"/>
                    <a:pt x="762020" y="14343"/>
                    <a:pt x="762020" y="32035"/>
                  </a:cubicBezTo>
                  <a:lnTo>
                    <a:pt x="762020" y="414962"/>
                  </a:lnTo>
                  <a:cubicBezTo>
                    <a:pt x="762020" y="432655"/>
                    <a:pt x="747678" y="446997"/>
                    <a:pt x="729985" y="446997"/>
                  </a:cubicBezTo>
                  <a:lnTo>
                    <a:pt x="32035" y="446997"/>
                  </a:lnTo>
                  <a:cubicBezTo>
                    <a:pt x="14343" y="446997"/>
                    <a:pt x="0" y="432655"/>
                    <a:pt x="0" y="414962"/>
                  </a:cubicBezTo>
                  <a:lnTo>
                    <a:pt x="0" y="32035"/>
                  </a:lnTo>
                  <a:cubicBezTo>
                    <a:pt x="0" y="14343"/>
                    <a:pt x="14343" y="0"/>
                    <a:pt x="32035" y="0"/>
                  </a:cubicBezTo>
                  <a:close/>
                </a:path>
              </a:pathLst>
            </a:custGeom>
            <a:solidFill>
              <a:srgbClr val="E3F0E5"/>
            </a:solidFill>
            <a:ln w="19050" cap="sq">
              <a:solidFill>
                <a:srgbClr val="485849"/>
              </a:solidFill>
              <a:prstDash val="solid"/>
              <a:miter/>
            </a:ln>
          </p:spPr>
        </p:sp>
        <p:sp>
          <p:nvSpPr>
            <p:cNvPr name="TextBox 38" id="38"/>
            <p:cNvSpPr txBox="true"/>
            <p:nvPr/>
          </p:nvSpPr>
          <p:spPr>
            <a:xfrm>
              <a:off x="0" y="-57150"/>
              <a:ext cx="762020" cy="504147"/>
            </a:xfrm>
            <a:prstGeom prst="rect">
              <a:avLst/>
            </a:prstGeom>
          </p:spPr>
          <p:txBody>
            <a:bodyPr anchor="ctr" rtlCol="false" tIns="50800" lIns="50800" bIns="50800" rIns="50800"/>
            <a:lstStyle/>
            <a:p>
              <a:pPr algn="ctr">
                <a:lnSpc>
                  <a:spcPts val="3919"/>
                </a:lnSpc>
              </a:pPr>
              <a:r>
                <a:rPr lang="en-US" sz="2799">
                  <a:solidFill>
                    <a:srgbClr val="485849"/>
                  </a:solidFill>
                  <a:latin typeface="Tlab 레트로라이프"/>
                  <a:ea typeface="Tlab 레트로라이프"/>
                  <a:cs typeface="Tlab 레트로라이프"/>
                  <a:sym typeface="Tlab 레트로라이프"/>
                </a:rPr>
                <a:t>사용자 인터뷰</a:t>
              </a:r>
            </a:p>
            <a:p>
              <a:pPr algn="ctr">
                <a:lnSpc>
                  <a:spcPts val="3919"/>
                </a:lnSpc>
              </a:pPr>
              <a:r>
                <a:rPr lang="en-US" sz="2799">
                  <a:solidFill>
                    <a:srgbClr val="485849"/>
                  </a:solidFill>
                  <a:latin typeface="Tlab 레트로라이프"/>
                  <a:ea typeface="Tlab 레트로라이프"/>
                  <a:cs typeface="Tlab 레트로라이프"/>
                  <a:sym typeface="Tlab 레트로라이프"/>
                </a:rPr>
                <a:t>및 조사</a:t>
              </a:r>
            </a:p>
          </p:txBody>
        </p:sp>
      </p:grpSp>
      <p:grpSp>
        <p:nvGrpSpPr>
          <p:cNvPr name="Group 39" id="39"/>
          <p:cNvGrpSpPr/>
          <p:nvPr/>
        </p:nvGrpSpPr>
        <p:grpSpPr>
          <a:xfrm rot="0">
            <a:off x="6013876" y="6657194"/>
            <a:ext cx="2900030" cy="1949739"/>
            <a:chOff x="0" y="0"/>
            <a:chExt cx="762020" cy="512319"/>
          </a:xfrm>
        </p:grpSpPr>
        <p:sp>
          <p:nvSpPr>
            <p:cNvPr name="Freeform 40" id="40"/>
            <p:cNvSpPr/>
            <p:nvPr/>
          </p:nvSpPr>
          <p:spPr>
            <a:xfrm flipH="false" flipV="false" rot="0">
              <a:off x="0" y="0"/>
              <a:ext cx="762020" cy="512319"/>
            </a:xfrm>
            <a:custGeom>
              <a:avLst/>
              <a:gdLst/>
              <a:ahLst/>
              <a:cxnLst/>
              <a:rect r="r" b="b" t="t" l="l"/>
              <a:pathLst>
                <a:path h="512319" w="762020">
                  <a:moveTo>
                    <a:pt x="32035" y="0"/>
                  </a:moveTo>
                  <a:lnTo>
                    <a:pt x="729985" y="0"/>
                  </a:lnTo>
                  <a:cubicBezTo>
                    <a:pt x="747678" y="0"/>
                    <a:pt x="762020" y="14343"/>
                    <a:pt x="762020" y="32035"/>
                  </a:cubicBezTo>
                  <a:lnTo>
                    <a:pt x="762020" y="480284"/>
                  </a:lnTo>
                  <a:cubicBezTo>
                    <a:pt x="762020" y="497977"/>
                    <a:pt x="747678" y="512319"/>
                    <a:pt x="729985" y="512319"/>
                  </a:cubicBezTo>
                  <a:lnTo>
                    <a:pt x="32035" y="512319"/>
                  </a:lnTo>
                  <a:cubicBezTo>
                    <a:pt x="14343" y="512319"/>
                    <a:pt x="0" y="497977"/>
                    <a:pt x="0" y="480284"/>
                  </a:cubicBezTo>
                  <a:lnTo>
                    <a:pt x="0" y="32035"/>
                  </a:lnTo>
                  <a:cubicBezTo>
                    <a:pt x="0" y="14343"/>
                    <a:pt x="14343" y="0"/>
                    <a:pt x="32035" y="0"/>
                  </a:cubicBezTo>
                  <a:close/>
                </a:path>
              </a:pathLst>
            </a:custGeom>
            <a:solidFill>
              <a:srgbClr val="FFFFFF"/>
            </a:solidFill>
            <a:ln w="19050" cap="sq">
              <a:solidFill>
                <a:srgbClr val="485849"/>
              </a:solidFill>
              <a:prstDash val="solid"/>
              <a:miter/>
            </a:ln>
          </p:spPr>
        </p:sp>
        <p:sp>
          <p:nvSpPr>
            <p:cNvPr name="TextBox 41" id="41"/>
            <p:cNvSpPr txBox="true"/>
            <p:nvPr/>
          </p:nvSpPr>
          <p:spPr>
            <a:xfrm>
              <a:off x="0" y="-47625"/>
              <a:ext cx="762020" cy="559944"/>
            </a:xfrm>
            <a:prstGeom prst="rect">
              <a:avLst/>
            </a:prstGeom>
          </p:spPr>
          <p:txBody>
            <a:bodyPr anchor="ctr" rtlCol="false" tIns="50800" lIns="50800" bIns="50800" rIns="50800"/>
            <a:lstStyle/>
            <a:p>
              <a:pPr algn="ctr">
                <a:lnSpc>
                  <a:spcPts val="3079"/>
                </a:lnSpc>
              </a:pPr>
              <a:r>
                <a:rPr lang="en-US" sz="2199">
                  <a:solidFill>
                    <a:srgbClr val="485849"/>
                  </a:solidFill>
                  <a:latin typeface="TDTD순고딕"/>
                  <a:ea typeface="TDTD순고딕"/>
                  <a:cs typeface="TDTD순고딕"/>
                  <a:sym typeface="TDTD순고딕"/>
                </a:rPr>
                <a:t>개별 인터뷰, </a:t>
              </a:r>
            </a:p>
            <a:p>
              <a:pPr algn="ctr">
                <a:lnSpc>
                  <a:spcPts val="3079"/>
                </a:lnSpc>
              </a:pPr>
              <a:r>
                <a:rPr lang="en-US" sz="2199">
                  <a:solidFill>
                    <a:srgbClr val="485849"/>
                  </a:solidFill>
                  <a:latin typeface="TDTD순고딕"/>
                  <a:ea typeface="TDTD순고딕"/>
                  <a:cs typeface="TDTD순고딕"/>
                  <a:sym typeface="TDTD순고딕"/>
                </a:rPr>
                <a:t>포커스 그룹 인터뷰, </a:t>
              </a:r>
            </a:p>
            <a:p>
              <a:pPr algn="ctr">
                <a:lnSpc>
                  <a:spcPts val="3079"/>
                </a:lnSpc>
              </a:pPr>
              <a:r>
                <a:rPr lang="en-US" sz="2199">
                  <a:solidFill>
                    <a:srgbClr val="485849"/>
                  </a:solidFill>
                  <a:latin typeface="TDTD순고딕"/>
                  <a:ea typeface="TDTD순고딕"/>
                  <a:cs typeface="TDTD순고딕"/>
                  <a:sym typeface="TDTD순고딕"/>
                </a:rPr>
                <a:t>사용자 행동 분석</a:t>
              </a:r>
            </a:p>
          </p:txBody>
        </p:sp>
      </p:grpSp>
      <p:sp>
        <p:nvSpPr>
          <p:cNvPr name="AutoShape 42" id="42"/>
          <p:cNvSpPr/>
          <p:nvPr/>
        </p:nvSpPr>
        <p:spPr>
          <a:xfrm flipV="true">
            <a:off x="11015046" y="4205852"/>
            <a:ext cx="0" cy="1221211"/>
          </a:xfrm>
          <a:prstGeom prst="line">
            <a:avLst/>
          </a:prstGeom>
          <a:ln cap="flat" w="28575">
            <a:solidFill>
              <a:srgbClr val="485849"/>
            </a:solidFill>
            <a:prstDash val="sysDot"/>
            <a:headEnd type="none" len="sm" w="sm"/>
            <a:tailEnd type="none" len="sm" w="sm"/>
          </a:ln>
        </p:spPr>
      </p:sp>
      <p:grpSp>
        <p:nvGrpSpPr>
          <p:cNvPr name="Group 43" id="43"/>
          <p:cNvGrpSpPr/>
          <p:nvPr/>
        </p:nvGrpSpPr>
        <p:grpSpPr>
          <a:xfrm rot="0">
            <a:off x="10486600" y="3399720"/>
            <a:ext cx="1005073" cy="863735"/>
            <a:chOff x="0" y="0"/>
            <a:chExt cx="812800" cy="698500"/>
          </a:xfrm>
        </p:grpSpPr>
        <p:sp>
          <p:nvSpPr>
            <p:cNvPr name="Freeform 44" id="44"/>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85B38B"/>
            </a:solidFill>
            <a:ln w="19050" cap="sq">
              <a:solidFill>
                <a:srgbClr val="485849"/>
              </a:solidFill>
              <a:prstDash val="solid"/>
              <a:miter/>
            </a:ln>
          </p:spPr>
        </p:sp>
        <p:sp>
          <p:nvSpPr>
            <p:cNvPr name="TextBox 45" id="45"/>
            <p:cNvSpPr txBox="true"/>
            <p:nvPr/>
          </p:nvSpPr>
          <p:spPr>
            <a:xfrm>
              <a:off x="114300" y="-47625"/>
              <a:ext cx="584200" cy="746125"/>
            </a:xfrm>
            <a:prstGeom prst="rect">
              <a:avLst/>
            </a:prstGeom>
          </p:spPr>
          <p:txBody>
            <a:bodyPr anchor="ctr" rtlCol="false" tIns="50800" lIns="50800" bIns="50800" rIns="50800"/>
            <a:lstStyle/>
            <a:p>
              <a:pPr algn="ctr">
                <a:lnSpc>
                  <a:spcPts val="3079"/>
                </a:lnSpc>
              </a:pPr>
              <a:r>
                <a:rPr lang="en-US" sz="2199">
                  <a:solidFill>
                    <a:srgbClr val="FFFFFA"/>
                  </a:solidFill>
                  <a:latin typeface="Tlab 레트로라이프"/>
                  <a:ea typeface="Tlab 레트로라이프"/>
                  <a:cs typeface="Tlab 레트로라이프"/>
                  <a:sym typeface="Tlab 레트로라이프"/>
                </a:rPr>
                <a:t>3차</a:t>
              </a:r>
            </a:p>
          </p:txBody>
        </p:sp>
      </p:grpSp>
      <p:grpSp>
        <p:nvGrpSpPr>
          <p:cNvPr name="Group 46" id="46"/>
          <p:cNvGrpSpPr/>
          <p:nvPr/>
        </p:nvGrpSpPr>
        <p:grpSpPr>
          <a:xfrm rot="0">
            <a:off x="9548580" y="4816457"/>
            <a:ext cx="2900030" cy="1701143"/>
            <a:chOff x="0" y="0"/>
            <a:chExt cx="762020" cy="446997"/>
          </a:xfrm>
        </p:grpSpPr>
        <p:sp>
          <p:nvSpPr>
            <p:cNvPr name="Freeform 47" id="47"/>
            <p:cNvSpPr/>
            <p:nvPr/>
          </p:nvSpPr>
          <p:spPr>
            <a:xfrm flipH="false" flipV="false" rot="0">
              <a:off x="0" y="0"/>
              <a:ext cx="762020" cy="446997"/>
            </a:xfrm>
            <a:custGeom>
              <a:avLst/>
              <a:gdLst/>
              <a:ahLst/>
              <a:cxnLst/>
              <a:rect r="r" b="b" t="t" l="l"/>
              <a:pathLst>
                <a:path h="446997" w="762020">
                  <a:moveTo>
                    <a:pt x="32035" y="0"/>
                  </a:moveTo>
                  <a:lnTo>
                    <a:pt x="729985" y="0"/>
                  </a:lnTo>
                  <a:cubicBezTo>
                    <a:pt x="747678" y="0"/>
                    <a:pt x="762020" y="14343"/>
                    <a:pt x="762020" y="32035"/>
                  </a:cubicBezTo>
                  <a:lnTo>
                    <a:pt x="762020" y="414962"/>
                  </a:lnTo>
                  <a:cubicBezTo>
                    <a:pt x="762020" y="432655"/>
                    <a:pt x="747678" y="446997"/>
                    <a:pt x="729985" y="446997"/>
                  </a:cubicBezTo>
                  <a:lnTo>
                    <a:pt x="32035" y="446997"/>
                  </a:lnTo>
                  <a:cubicBezTo>
                    <a:pt x="14343" y="446997"/>
                    <a:pt x="0" y="432655"/>
                    <a:pt x="0" y="414962"/>
                  </a:cubicBezTo>
                  <a:lnTo>
                    <a:pt x="0" y="32035"/>
                  </a:lnTo>
                  <a:cubicBezTo>
                    <a:pt x="0" y="14343"/>
                    <a:pt x="14343" y="0"/>
                    <a:pt x="32035" y="0"/>
                  </a:cubicBezTo>
                  <a:close/>
                </a:path>
              </a:pathLst>
            </a:custGeom>
            <a:solidFill>
              <a:srgbClr val="E3F0E5"/>
            </a:solidFill>
            <a:ln w="19050" cap="sq">
              <a:solidFill>
                <a:srgbClr val="485849"/>
              </a:solidFill>
              <a:prstDash val="solid"/>
              <a:miter/>
            </a:ln>
          </p:spPr>
        </p:sp>
        <p:sp>
          <p:nvSpPr>
            <p:cNvPr name="TextBox 48" id="48"/>
            <p:cNvSpPr txBox="true"/>
            <p:nvPr/>
          </p:nvSpPr>
          <p:spPr>
            <a:xfrm>
              <a:off x="0" y="-57150"/>
              <a:ext cx="762020" cy="504147"/>
            </a:xfrm>
            <a:prstGeom prst="rect">
              <a:avLst/>
            </a:prstGeom>
          </p:spPr>
          <p:txBody>
            <a:bodyPr anchor="ctr" rtlCol="false" tIns="50800" lIns="50800" bIns="50800" rIns="50800"/>
            <a:lstStyle/>
            <a:p>
              <a:pPr algn="ctr">
                <a:lnSpc>
                  <a:spcPts val="3919"/>
                </a:lnSpc>
              </a:pPr>
              <a:r>
                <a:rPr lang="en-US" sz="2799">
                  <a:solidFill>
                    <a:srgbClr val="485849"/>
                  </a:solidFill>
                  <a:latin typeface="Tlab 레트로라이프"/>
                  <a:ea typeface="Tlab 레트로라이프"/>
                  <a:cs typeface="Tlab 레트로라이프"/>
                  <a:sym typeface="Tlab 레트로라이프"/>
                </a:rPr>
                <a:t>테이터 분석</a:t>
              </a:r>
            </a:p>
            <a:p>
              <a:pPr algn="ctr">
                <a:lnSpc>
                  <a:spcPts val="3919"/>
                </a:lnSpc>
              </a:pPr>
              <a:r>
                <a:rPr lang="en-US" sz="2799">
                  <a:solidFill>
                    <a:srgbClr val="485849"/>
                  </a:solidFill>
                  <a:latin typeface="Tlab 레트로라이프"/>
                  <a:ea typeface="Tlab 레트로라이프"/>
                  <a:cs typeface="Tlab 레트로라이프"/>
                  <a:sym typeface="Tlab 레트로라이프"/>
                </a:rPr>
                <a:t>및 결과 도출</a:t>
              </a:r>
            </a:p>
          </p:txBody>
        </p:sp>
      </p:grpSp>
      <p:grpSp>
        <p:nvGrpSpPr>
          <p:cNvPr name="Group 49" id="49"/>
          <p:cNvGrpSpPr/>
          <p:nvPr/>
        </p:nvGrpSpPr>
        <p:grpSpPr>
          <a:xfrm rot="0">
            <a:off x="9550744" y="6657194"/>
            <a:ext cx="2900030" cy="1949739"/>
            <a:chOff x="0" y="0"/>
            <a:chExt cx="762020" cy="512319"/>
          </a:xfrm>
        </p:grpSpPr>
        <p:sp>
          <p:nvSpPr>
            <p:cNvPr name="Freeform 50" id="50"/>
            <p:cNvSpPr/>
            <p:nvPr/>
          </p:nvSpPr>
          <p:spPr>
            <a:xfrm flipH="false" flipV="false" rot="0">
              <a:off x="0" y="0"/>
              <a:ext cx="762020" cy="512319"/>
            </a:xfrm>
            <a:custGeom>
              <a:avLst/>
              <a:gdLst/>
              <a:ahLst/>
              <a:cxnLst/>
              <a:rect r="r" b="b" t="t" l="l"/>
              <a:pathLst>
                <a:path h="512319" w="762020">
                  <a:moveTo>
                    <a:pt x="32035" y="0"/>
                  </a:moveTo>
                  <a:lnTo>
                    <a:pt x="729985" y="0"/>
                  </a:lnTo>
                  <a:cubicBezTo>
                    <a:pt x="747678" y="0"/>
                    <a:pt x="762020" y="14343"/>
                    <a:pt x="762020" y="32035"/>
                  </a:cubicBezTo>
                  <a:lnTo>
                    <a:pt x="762020" y="480284"/>
                  </a:lnTo>
                  <a:cubicBezTo>
                    <a:pt x="762020" y="497977"/>
                    <a:pt x="747678" y="512319"/>
                    <a:pt x="729985" y="512319"/>
                  </a:cubicBezTo>
                  <a:lnTo>
                    <a:pt x="32035" y="512319"/>
                  </a:lnTo>
                  <a:cubicBezTo>
                    <a:pt x="14343" y="512319"/>
                    <a:pt x="0" y="497977"/>
                    <a:pt x="0" y="480284"/>
                  </a:cubicBezTo>
                  <a:lnTo>
                    <a:pt x="0" y="32035"/>
                  </a:lnTo>
                  <a:cubicBezTo>
                    <a:pt x="0" y="14343"/>
                    <a:pt x="14343" y="0"/>
                    <a:pt x="32035" y="0"/>
                  </a:cubicBezTo>
                  <a:close/>
                </a:path>
              </a:pathLst>
            </a:custGeom>
            <a:solidFill>
              <a:srgbClr val="FFFFFF"/>
            </a:solidFill>
            <a:ln w="19050" cap="sq">
              <a:solidFill>
                <a:srgbClr val="485849"/>
              </a:solidFill>
              <a:prstDash val="solid"/>
              <a:miter/>
            </a:ln>
          </p:spPr>
        </p:sp>
        <p:sp>
          <p:nvSpPr>
            <p:cNvPr name="TextBox 51" id="51"/>
            <p:cNvSpPr txBox="true"/>
            <p:nvPr/>
          </p:nvSpPr>
          <p:spPr>
            <a:xfrm>
              <a:off x="0" y="-47625"/>
              <a:ext cx="762020" cy="559944"/>
            </a:xfrm>
            <a:prstGeom prst="rect">
              <a:avLst/>
            </a:prstGeom>
          </p:spPr>
          <p:txBody>
            <a:bodyPr anchor="ctr" rtlCol="false" tIns="50800" lIns="50800" bIns="50800" rIns="50800"/>
            <a:lstStyle/>
            <a:p>
              <a:pPr algn="ctr">
                <a:lnSpc>
                  <a:spcPts val="3079"/>
                </a:lnSpc>
              </a:pPr>
              <a:r>
                <a:rPr lang="en-US" sz="2199">
                  <a:solidFill>
                    <a:srgbClr val="485849"/>
                  </a:solidFill>
                  <a:latin typeface="TDTD순고딕"/>
                  <a:ea typeface="TDTD순고딕"/>
                  <a:cs typeface="TDTD순고딕"/>
                  <a:sym typeface="TDTD순고딕"/>
                </a:rPr>
                <a:t>통계 분석, </a:t>
              </a:r>
            </a:p>
            <a:p>
              <a:pPr algn="ctr">
                <a:lnSpc>
                  <a:spcPts val="3079"/>
                </a:lnSpc>
              </a:pPr>
              <a:r>
                <a:rPr lang="en-US" sz="2199">
                  <a:solidFill>
                    <a:srgbClr val="485849"/>
                  </a:solidFill>
                  <a:latin typeface="TDTD순고딕"/>
                  <a:ea typeface="TDTD순고딕"/>
                  <a:cs typeface="TDTD순고딕"/>
                  <a:sym typeface="TDTD순고딕"/>
                </a:rPr>
                <a:t>시각화, </a:t>
              </a:r>
            </a:p>
            <a:p>
              <a:pPr algn="ctr">
                <a:lnSpc>
                  <a:spcPts val="3079"/>
                </a:lnSpc>
              </a:pPr>
              <a:r>
                <a:rPr lang="en-US" sz="2199">
                  <a:solidFill>
                    <a:srgbClr val="485849"/>
                  </a:solidFill>
                  <a:latin typeface="TDTD순고딕"/>
                  <a:ea typeface="TDTD순고딕"/>
                  <a:cs typeface="TDTD순고딕"/>
                  <a:sym typeface="TDTD순고딕"/>
                </a:rPr>
                <a:t>결과 해석 </a:t>
              </a:r>
            </a:p>
          </p:txBody>
        </p:sp>
      </p:grpSp>
      <p:grpSp>
        <p:nvGrpSpPr>
          <p:cNvPr name="Group 52" id="52"/>
          <p:cNvGrpSpPr/>
          <p:nvPr/>
        </p:nvGrpSpPr>
        <p:grpSpPr>
          <a:xfrm rot="0">
            <a:off x="14038590" y="3399720"/>
            <a:ext cx="1005073" cy="863735"/>
            <a:chOff x="0" y="0"/>
            <a:chExt cx="812800" cy="698500"/>
          </a:xfrm>
        </p:grpSpPr>
        <p:sp>
          <p:nvSpPr>
            <p:cNvPr name="Freeform 53" id="53"/>
            <p:cNvSpPr/>
            <p:nvPr/>
          </p:nvSpPr>
          <p:spPr>
            <a:xfrm flipH="false" flipV="false" rot="0">
              <a:off x="0" y="0"/>
              <a:ext cx="812800" cy="698500"/>
            </a:xfrm>
            <a:custGeom>
              <a:avLst/>
              <a:gdLst/>
              <a:ahLst/>
              <a:cxnLst/>
              <a:rect r="r" b="b" t="t" l="l"/>
              <a:pathLst>
                <a:path h="698500" w="812800">
                  <a:moveTo>
                    <a:pt x="812800" y="349250"/>
                  </a:moveTo>
                  <a:lnTo>
                    <a:pt x="609600" y="698500"/>
                  </a:lnTo>
                  <a:lnTo>
                    <a:pt x="203200" y="698500"/>
                  </a:lnTo>
                  <a:lnTo>
                    <a:pt x="0" y="349250"/>
                  </a:lnTo>
                  <a:lnTo>
                    <a:pt x="203200" y="0"/>
                  </a:lnTo>
                  <a:lnTo>
                    <a:pt x="609600" y="0"/>
                  </a:lnTo>
                  <a:lnTo>
                    <a:pt x="812800" y="349250"/>
                  </a:lnTo>
                  <a:close/>
                </a:path>
              </a:pathLst>
            </a:custGeom>
            <a:solidFill>
              <a:srgbClr val="A9B87D"/>
            </a:solidFill>
            <a:ln w="19050" cap="sq">
              <a:solidFill>
                <a:srgbClr val="485849"/>
              </a:solidFill>
              <a:prstDash val="solid"/>
              <a:miter/>
            </a:ln>
          </p:spPr>
        </p:sp>
        <p:sp>
          <p:nvSpPr>
            <p:cNvPr name="TextBox 54" id="54"/>
            <p:cNvSpPr txBox="true"/>
            <p:nvPr/>
          </p:nvSpPr>
          <p:spPr>
            <a:xfrm>
              <a:off x="114300" y="-47625"/>
              <a:ext cx="584200" cy="746125"/>
            </a:xfrm>
            <a:prstGeom prst="rect">
              <a:avLst/>
            </a:prstGeom>
          </p:spPr>
          <p:txBody>
            <a:bodyPr anchor="ctr" rtlCol="false" tIns="50800" lIns="50800" bIns="50800" rIns="50800"/>
            <a:lstStyle/>
            <a:p>
              <a:pPr algn="ctr">
                <a:lnSpc>
                  <a:spcPts val="3079"/>
                </a:lnSpc>
              </a:pPr>
              <a:r>
                <a:rPr lang="en-US" sz="2199">
                  <a:solidFill>
                    <a:srgbClr val="FFFFFA"/>
                  </a:solidFill>
                  <a:latin typeface="Tlab 레트로라이프"/>
                  <a:ea typeface="Tlab 레트로라이프"/>
                  <a:cs typeface="Tlab 레트로라이프"/>
                  <a:sym typeface="Tlab 레트로라이프"/>
                </a:rPr>
                <a:t>4차</a:t>
              </a:r>
            </a:p>
          </p:txBody>
        </p:sp>
      </p:grpSp>
      <p:sp>
        <p:nvSpPr>
          <p:cNvPr name="AutoShape 55" id="55"/>
          <p:cNvSpPr/>
          <p:nvPr/>
        </p:nvSpPr>
        <p:spPr>
          <a:xfrm flipV="true">
            <a:off x="14541127" y="4263455"/>
            <a:ext cx="0" cy="1221211"/>
          </a:xfrm>
          <a:prstGeom prst="line">
            <a:avLst/>
          </a:prstGeom>
          <a:ln cap="flat" w="28575">
            <a:solidFill>
              <a:srgbClr val="485849"/>
            </a:solidFill>
            <a:prstDash val="sysDot"/>
            <a:headEnd type="none" len="sm" w="sm"/>
            <a:tailEnd type="none" len="sm" w="sm"/>
          </a:ln>
        </p:spPr>
      </p:sp>
      <p:grpSp>
        <p:nvGrpSpPr>
          <p:cNvPr name="Group 56" id="56"/>
          <p:cNvGrpSpPr/>
          <p:nvPr/>
        </p:nvGrpSpPr>
        <p:grpSpPr>
          <a:xfrm rot="0">
            <a:off x="13088949" y="4816457"/>
            <a:ext cx="2900030" cy="1701143"/>
            <a:chOff x="0" y="0"/>
            <a:chExt cx="762020" cy="446997"/>
          </a:xfrm>
        </p:grpSpPr>
        <p:sp>
          <p:nvSpPr>
            <p:cNvPr name="Freeform 57" id="57"/>
            <p:cNvSpPr/>
            <p:nvPr/>
          </p:nvSpPr>
          <p:spPr>
            <a:xfrm flipH="false" flipV="false" rot="0">
              <a:off x="0" y="0"/>
              <a:ext cx="762020" cy="446997"/>
            </a:xfrm>
            <a:custGeom>
              <a:avLst/>
              <a:gdLst/>
              <a:ahLst/>
              <a:cxnLst/>
              <a:rect r="r" b="b" t="t" l="l"/>
              <a:pathLst>
                <a:path h="446997" w="762020">
                  <a:moveTo>
                    <a:pt x="32035" y="0"/>
                  </a:moveTo>
                  <a:lnTo>
                    <a:pt x="729985" y="0"/>
                  </a:lnTo>
                  <a:cubicBezTo>
                    <a:pt x="747678" y="0"/>
                    <a:pt x="762020" y="14343"/>
                    <a:pt x="762020" y="32035"/>
                  </a:cubicBezTo>
                  <a:lnTo>
                    <a:pt x="762020" y="414962"/>
                  </a:lnTo>
                  <a:cubicBezTo>
                    <a:pt x="762020" y="432655"/>
                    <a:pt x="747678" y="446997"/>
                    <a:pt x="729985" y="446997"/>
                  </a:cubicBezTo>
                  <a:lnTo>
                    <a:pt x="32035" y="446997"/>
                  </a:lnTo>
                  <a:cubicBezTo>
                    <a:pt x="14343" y="446997"/>
                    <a:pt x="0" y="432655"/>
                    <a:pt x="0" y="414962"/>
                  </a:cubicBezTo>
                  <a:lnTo>
                    <a:pt x="0" y="32035"/>
                  </a:lnTo>
                  <a:cubicBezTo>
                    <a:pt x="0" y="14343"/>
                    <a:pt x="14343" y="0"/>
                    <a:pt x="32035" y="0"/>
                  </a:cubicBezTo>
                  <a:close/>
                </a:path>
              </a:pathLst>
            </a:custGeom>
            <a:solidFill>
              <a:srgbClr val="E3F0E5"/>
            </a:solidFill>
            <a:ln w="19050" cap="sq">
              <a:solidFill>
                <a:srgbClr val="485849"/>
              </a:solidFill>
              <a:prstDash val="solid"/>
              <a:miter/>
            </a:ln>
          </p:spPr>
        </p:sp>
        <p:sp>
          <p:nvSpPr>
            <p:cNvPr name="TextBox 58" id="58"/>
            <p:cNvSpPr txBox="true"/>
            <p:nvPr/>
          </p:nvSpPr>
          <p:spPr>
            <a:xfrm>
              <a:off x="0" y="-57150"/>
              <a:ext cx="762020" cy="504147"/>
            </a:xfrm>
            <a:prstGeom prst="rect">
              <a:avLst/>
            </a:prstGeom>
          </p:spPr>
          <p:txBody>
            <a:bodyPr anchor="ctr" rtlCol="false" tIns="50800" lIns="50800" bIns="50800" rIns="50800"/>
            <a:lstStyle/>
            <a:p>
              <a:pPr algn="ctr">
                <a:lnSpc>
                  <a:spcPts val="3919"/>
                </a:lnSpc>
              </a:pPr>
              <a:r>
                <a:rPr lang="en-US" sz="2799">
                  <a:solidFill>
                    <a:srgbClr val="485849"/>
                  </a:solidFill>
                  <a:latin typeface="Tlab 레트로라이프"/>
                  <a:ea typeface="Tlab 레트로라이프"/>
                  <a:cs typeface="Tlab 레트로라이프"/>
                  <a:sym typeface="Tlab 레트로라이프"/>
                </a:rPr>
                <a:t>보고서 작성</a:t>
              </a:r>
            </a:p>
            <a:p>
              <a:pPr algn="ctr">
                <a:lnSpc>
                  <a:spcPts val="3919"/>
                </a:lnSpc>
              </a:pPr>
              <a:r>
                <a:rPr lang="en-US" sz="2799">
                  <a:solidFill>
                    <a:srgbClr val="485849"/>
                  </a:solidFill>
                  <a:latin typeface="Tlab 레트로라이프"/>
                  <a:ea typeface="Tlab 레트로라이프"/>
                  <a:cs typeface="Tlab 레트로라이프"/>
                  <a:sym typeface="Tlab 레트로라이프"/>
                </a:rPr>
                <a:t>및 발표</a:t>
              </a:r>
            </a:p>
          </p:txBody>
        </p:sp>
      </p:grpSp>
      <p:grpSp>
        <p:nvGrpSpPr>
          <p:cNvPr name="Group 59" id="59"/>
          <p:cNvGrpSpPr/>
          <p:nvPr/>
        </p:nvGrpSpPr>
        <p:grpSpPr>
          <a:xfrm rot="0">
            <a:off x="13091112" y="6657194"/>
            <a:ext cx="2900030" cy="1949739"/>
            <a:chOff x="0" y="0"/>
            <a:chExt cx="762020" cy="512319"/>
          </a:xfrm>
        </p:grpSpPr>
        <p:sp>
          <p:nvSpPr>
            <p:cNvPr name="Freeform 60" id="60"/>
            <p:cNvSpPr/>
            <p:nvPr/>
          </p:nvSpPr>
          <p:spPr>
            <a:xfrm flipH="false" flipV="false" rot="0">
              <a:off x="0" y="0"/>
              <a:ext cx="762020" cy="512319"/>
            </a:xfrm>
            <a:custGeom>
              <a:avLst/>
              <a:gdLst/>
              <a:ahLst/>
              <a:cxnLst/>
              <a:rect r="r" b="b" t="t" l="l"/>
              <a:pathLst>
                <a:path h="512319" w="762020">
                  <a:moveTo>
                    <a:pt x="32035" y="0"/>
                  </a:moveTo>
                  <a:lnTo>
                    <a:pt x="729985" y="0"/>
                  </a:lnTo>
                  <a:cubicBezTo>
                    <a:pt x="747678" y="0"/>
                    <a:pt x="762020" y="14343"/>
                    <a:pt x="762020" y="32035"/>
                  </a:cubicBezTo>
                  <a:lnTo>
                    <a:pt x="762020" y="480284"/>
                  </a:lnTo>
                  <a:cubicBezTo>
                    <a:pt x="762020" y="497977"/>
                    <a:pt x="747678" y="512319"/>
                    <a:pt x="729985" y="512319"/>
                  </a:cubicBezTo>
                  <a:lnTo>
                    <a:pt x="32035" y="512319"/>
                  </a:lnTo>
                  <a:cubicBezTo>
                    <a:pt x="14343" y="512319"/>
                    <a:pt x="0" y="497977"/>
                    <a:pt x="0" y="480284"/>
                  </a:cubicBezTo>
                  <a:lnTo>
                    <a:pt x="0" y="32035"/>
                  </a:lnTo>
                  <a:cubicBezTo>
                    <a:pt x="0" y="14343"/>
                    <a:pt x="14343" y="0"/>
                    <a:pt x="32035" y="0"/>
                  </a:cubicBezTo>
                  <a:close/>
                </a:path>
              </a:pathLst>
            </a:custGeom>
            <a:solidFill>
              <a:srgbClr val="FFFFFF"/>
            </a:solidFill>
            <a:ln w="19050" cap="sq">
              <a:solidFill>
                <a:srgbClr val="485849"/>
              </a:solidFill>
              <a:prstDash val="solid"/>
              <a:miter/>
            </a:ln>
          </p:spPr>
        </p:sp>
        <p:sp>
          <p:nvSpPr>
            <p:cNvPr name="TextBox 61" id="61"/>
            <p:cNvSpPr txBox="true"/>
            <p:nvPr/>
          </p:nvSpPr>
          <p:spPr>
            <a:xfrm>
              <a:off x="0" y="-47625"/>
              <a:ext cx="762020" cy="559944"/>
            </a:xfrm>
            <a:prstGeom prst="rect">
              <a:avLst/>
            </a:prstGeom>
          </p:spPr>
          <p:txBody>
            <a:bodyPr anchor="ctr" rtlCol="false" tIns="50800" lIns="50800" bIns="50800" rIns="50800"/>
            <a:lstStyle/>
            <a:p>
              <a:pPr algn="ctr">
                <a:lnSpc>
                  <a:spcPts val="3079"/>
                </a:lnSpc>
              </a:pPr>
              <a:r>
                <a:rPr lang="en-US" sz="2199">
                  <a:solidFill>
                    <a:srgbClr val="485849"/>
                  </a:solidFill>
                  <a:latin typeface="TDTD순고딕"/>
                  <a:ea typeface="TDTD순고딕"/>
                  <a:cs typeface="TDTD순고딕"/>
                  <a:sym typeface="TDTD순고딕"/>
                </a:rPr>
                <a:t>분석 결과 요약, </a:t>
              </a:r>
            </a:p>
            <a:p>
              <a:pPr algn="ctr">
                <a:lnSpc>
                  <a:spcPts val="3079"/>
                </a:lnSpc>
              </a:pPr>
              <a:r>
                <a:rPr lang="en-US" sz="2199">
                  <a:solidFill>
                    <a:srgbClr val="485849"/>
                  </a:solidFill>
                  <a:latin typeface="TDTD순고딕"/>
                  <a:ea typeface="TDTD순고딕"/>
                  <a:cs typeface="TDTD순고딕"/>
                  <a:sym typeface="TDTD순고딕"/>
                </a:rPr>
                <a:t>시사점 제시, </a:t>
              </a:r>
            </a:p>
            <a:p>
              <a:pPr algn="ctr">
                <a:lnSpc>
                  <a:spcPts val="3079"/>
                </a:lnSpc>
              </a:pPr>
              <a:r>
                <a:rPr lang="en-US" sz="2199">
                  <a:solidFill>
                    <a:srgbClr val="485849"/>
                  </a:solidFill>
                  <a:latin typeface="TDTD순고딕"/>
                  <a:ea typeface="TDTD순고딕"/>
                  <a:cs typeface="TDTD순고딕"/>
                  <a:sym typeface="TDTD순고딕"/>
                </a:rPr>
                <a:t>향후 계획 수립 </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658C6A"/>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4239802" y="1410881"/>
            <a:ext cx="5718918" cy="1184275"/>
          </a:xfrm>
          <a:prstGeom prst="rect">
            <a:avLst/>
          </a:prstGeom>
        </p:spPr>
        <p:txBody>
          <a:bodyPr anchor="t" rtlCol="false" tIns="0" lIns="0" bIns="0" rIns="0">
            <a:spAutoFit/>
          </a:bodyPr>
          <a:lstStyle/>
          <a:p>
            <a:pPr algn="l">
              <a:lnSpc>
                <a:spcPts val="9799"/>
              </a:lnSpc>
            </a:pPr>
            <a:r>
              <a:rPr lang="en-US" sz="6999">
                <a:solidFill>
                  <a:srgbClr val="485849"/>
                </a:solidFill>
                <a:latin typeface="Tlab 레트로라이프"/>
                <a:ea typeface="Tlab 레트로라이프"/>
                <a:cs typeface="Tlab 레트로라이프"/>
                <a:sym typeface="Tlab 레트로라이프"/>
              </a:rPr>
              <a:t>시장 조사</a:t>
            </a:r>
          </a:p>
        </p:txBody>
      </p:sp>
      <p:sp>
        <p:nvSpPr>
          <p:cNvPr name="TextBox 20" id="20"/>
          <p:cNvSpPr txBox="true"/>
          <p:nvPr/>
        </p:nvSpPr>
        <p:spPr>
          <a:xfrm rot="0">
            <a:off x="1822669" y="989012"/>
            <a:ext cx="2048120" cy="1765910"/>
          </a:xfrm>
          <a:prstGeom prst="rect">
            <a:avLst/>
          </a:prstGeom>
        </p:spPr>
        <p:txBody>
          <a:bodyPr anchor="t" rtlCol="false" tIns="0" lIns="0" bIns="0" rIns="0">
            <a:spAutoFit/>
          </a:bodyPr>
          <a:lstStyle/>
          <a:p>
            <a:pPr algn="l">
              <a:lnSpc>
                <a:spcPts val="14491"/>
              </a:lnSpc>
            </a:pPr>
            <a:r>
              <a:rPr lang="en-US" sz="10350" b="true">
                <a:solidFill>
                  <a:srgbClr val="8CB791">
                    <a:alpha val="73725"/>
                  </a:srgbClr>
                </a:solidFill>
                <a:latin typeface="Tlab 레트로라이프 Bold"/>
                <a:ea typeface="Tlab 레트로라이프 Bold"/>
                <a:cs typeface="Tlab 레트로라이프 Bold"/>
                <a:sym typeface="Tlab 레트로라이프 Bold"/>
              </a:rPr>
              <a:t>04</a:t>
            </a:r>
          </a:p>
        </p:txBody>
      </p:sp>
      <p:grpSp>
        <p:nvGrpSpPr>
          <p:cNvPr name="Group 21" id="21"/>
          <p:cNvGrpSpPr/>
          <p:nvPr/>
        </p:nvGrpSpPr>
        <p:grpSpPr>
          <a:xfrm rot="0">
            <a:off x="3153446" y="3507927"/>
            <a:ext cx="5267041" cy="2346750"/>
            <a:chOff x="0" y="0"/>
            <a:chExt cx="2091879" cy="932045"/>
          </a:xfrm>
        </p:grpSpPr>
        <p:sp>
          <p:nvSpPr>
            <p:cNvPr name="Freeform 22" id="22"/>
            <p:cNvSpPr/>
            <p:nvPr/>
          </p:nvSpPr>
          <p:spPr>
            <a:xfrm flipH="false" flipV="false" rot="0">
              <a:off x="0" y="0"/>
              <a:ext cx="2091879" cy="932045"/>
            </a:xfrm>
            <a:custGeom>
              <a:avLst/>
              <a:gdLst/>
              <a:ahLst/>
              <a:cxnLst/>
              <a:rect r="r" b="b" t="t" l="l"/>
              <a:pathLst>
                <a:path h="932045" w="2091879">
                  <a:moveTo>
                    <a:pt x="29398" y="0"/>
                  </a:moveTo>
                  <a:lnTo>
                    <a:pt x="2062482" y="0"/>
                  </a:lnTo>
                  <a:cubicBezTo>
                    <a:pt x="2070278" y="0"/>
                    <a:pt x="2077756" y="3097"/>
                    <a:pt x="2083269" y="8610"/>
                  </a:cubicBezTo>
                  <a:cubicBezTo>
                    <a:pt x="2088782" y="14123"/>
                    <a:pt x="2091879" y="21601"/>
                    <a:pt x="2091879" y="29398"/>
                  </a:cubicBezTo>
                  <a:lnTo>
                    <a:pt x="2091879" y="902647"/>
                  </a:lnTo>
                  <a:cubicBezTo>
                    <a:pt x="2091879" y="918883"/>
                    <a:pt x="2078717" y="932045"/>
                    <a:pt x="2062482" y="932045"/>
                  </a:cubicBezTo>
                  <a:lnTo>
                    <a:pt x="29398" y="932045"/>
                  </a:lnTo>
                  <a:cubicBezTo>
                    <a:pt x="13162" y="932045"/>
                    <a:pt x="0" y="918883"/>
                    <a:pt x="0" y="902647"/>
                  </a:cubicBezTo>
                  <a:lnTo>
                    <a:pt x="0" y="29398"/>
                  </a:lnTo>
                  <a:cubicBezTo>
                    <a:pt x="0" y="13162"/>
                    <a:pt x="13162" y="0"/>
                    <a:pt x="29398" y="0"/>
                  </a:cubicBezTo>
                  <a:close/>
                </a:path>
              </a:pathLst>
            </a:custGeom>
            <a:solidFill>
              <a:srgbClr val="000000">
                <a:alpha val="0"/>
              </a:srgbClr>
            </a:solidFill>
            <a:ln w="19050" cap="sq">
              <a:solidFill>
                <a:srgbClr val="485849"/>
              </a:solidFill>
              <a:prstDash val="solid"/>
              <a:miter/>
            </a:ln>
          </p:spPr>
        </p:sp>
        <p:sp>
          <p:nvSpPr>
            <p:cNvPr name="TextBox 23" id="23"/>
            <p:cNvSpPr txBox="true"/>
            <p:nvPr/>
          </p:nvSpPr>
          <p:spPr>
            <a:xfrm>
              <a:off x="0" y="-38100"/>
              <a:ext cx="2091879" cy="970145"/>
            </a:xfrm>
            <a:prstGeom prst="rect">
              <a:avLst/>
            </a:prstGeom>
          </p:spPr>
          <p:txBody>
            <a:bodyPr anchor="ctr" rtlCol="false" tIns="50800" lIns="50800" bIns="50800" rIns="50800"/>
            <a:lstStyle/>
            <a:p>
              <a:pPr algn="ctr">
                <a:lnSpc>
                  <a:spcPts val="2659"/>
                </a:lnSpc>
              </a:pPr>
            </a:p>
          </p:txBody>
        </p:sp>
      </p:grpSp>
      <p:grpSp>
        <p:nvGrpSpPr>
          <p:cNvPr name="Group 24" id="24"/>
          <p:cNvGrpSpPr/>
          <p:nvPr/>
        </p:nvGrpSpPr>
        <p:grpSpPr>
          <a:xfrm rot="0">
            <a:off x="9867513" y="3507927"/>
            <a:ext cx="5267041" cy="2346750"/>
            <a:chOff x="0" y="0"/>
            <a:chExt cx="2091879" cy="932045"/>
          </a:xfrm>
        </p:grpSpPr>
        <p:sp>
          <p:nvSpPr>
            <p:cNvPr name="Freeform 25" id="25"/>
            <p:cNvSpPr/>
            <p:nvPr/>
          </p:nvSpPr>
          <p:spPr>
            <a:xfrm flipH="false" flipV="false" rot="0">
              <a:off x="0" y="0"/>
              <a:ext cx="2091879" cy="932045"/>
            </a:xfrm>
            <a:custGeom>
              <a:avLst/>
              <a:gdLst/>
              <a:ahLst/>
              <a:cxnLst/>
              <a:rect r="r" b="b" t="t" l="l"/>
              <a:pathLst>
                <a:path h="932045" w="2091879">
                  <a:moveTo>
                    <a:pt x="29398" y="0"/>
                  </a:moveTo>
                  <a:lnTo>
                    <a:pt x="2062482" y="0"/>
                  </a:lnTo>
                  <a:cubicBezTo>
                    <a:pt x="2070278" y="0"/>
                    <a:pt x="2077756" y="3097"/>
                    <a:pt x="2083269" y="8610"/>
                  </a:cubicBezTo>
                  <a:cubicBezTo>
                    <a:pt x="2088782" y="14123"/>
                    <a:pt x="2091879" y="21601"/>
                    <a:pt x="2091879" y="29398"/>
                  </a:cubicBezTo>
                  <a:lnTo>
                    <a:pt x="2091879" y="902647"/>
                  </a:lnTo>
                  <a:cubicBezTo>
                    <a:pt x="2091879" y="918883"/>
                    <a:pt x="2078717" y="932045"/>
                    <a:pt x="2062482" y="932045"/>
                  </a:cubicBezTo>
                  <a:lnTo>
                    <a:pt x="29398" y="932045"/>
                  </a:lnTo>
                  <a:cubicBezTo>
                    <a:pt x="13162" y="932045"/>
                    <a:pt x="0" y="918883"/>
                    <a:pt x="0" y="902647"/>
                  </a:cubicBezTo>
                  <a:lnTo>
                    <a:pt x="0" y="29398"/>
                  </a:lnTo>
                  <a:cubicBezTo>
                    <a:pt x="0" y="13162"/>
                    <a:pt x="13162" y="0"/>
                    <a:pt x="29398" y="0"/>
                  </a:cubicBezTo>
                  <a:close/>
                </a:path>
              </a:pathLst>
            </a:custGeom>
            <a:solidFill>
              <a:srgbClr val="000000">
                <a:alpha val="0"/>
              </a:srgbClr>
            </a:solidFill>
            <a:ln w="19050" cap="sq">
              <a:solidFill>
                <a:srgbClr val="485849"/>
              </a:solidFill>
              <a:prstDash val="solid"/>
              <a:miter/>
            </a:ln>
          </p:spPr>
        </p:sp>
        <p:sp>
          <p:nvSpPr>
            <p:cNvPr name="TextBox 26" id="26"/>
            <p:cNvSpPr txBox="true"/>
            <p:nvPr/>
          </p:nvSpPr>
          <p:spPr>
            <a:xfrm>
              <a:off x="0" y="-38100"/>
              <a:ext cx="2091879" cy="970145"/>
            </a:xfrm>
            <a:prstGeom prst="rect">
              <a:avLst/>
            </a:prstGeom>
          </p:spPr>
          <p:txBody>
            <a:bodyPr anchor="ctr" rtlCol="false" tIns="50800" lIns="50800" bIns="50800" rIns="50800"/>
            <a:lstStyle/>
            <a:p>
              <a:pPr algn="ctr">
                <a:lnSpc>
                  <a:spcPts val="2659"/>
                </a:lnSpc>
              </a:pPr>
            </a:p>
          </p:txBody>
        </p:sp>
      </p:grpSp>
      <p:sp>
        <p:nvSpPr>
          <p:cNvPr name="TextBox 27" id="27"/>
          <p:cNvSpPr txBox="true"/>
          <p:nvPr/>
        </p:nvSpPr>
        <p:spPr>
          <a:xfrm rot="0">
            <a:off x="3439497" y="4453872"/>
            <a:ext cx="4694941" cy="1063625"/>
          </a:xfrm>
          <a:prstGeom prst="rect">
            <a:avLst/>
          </a:prstGeom>
        </p:spPr>
        <p:txBody>
          <a:bodyPr anchor="t" rtlCol="false" tIns="0" lIns="0" bIns="0" rIns="0">
            <a:spAutoFit/>
          </a:bodyPr>
          <a:lstStyle/>
          <a:p>
            <a:pPr algn="ctr">
              <a:lnSpc>
                <a:spcPts val="2800"/>
              </a:lnSpc>
            </a:pPr>
            <a:r>
              <a:rPr lang="en-US" sz="2000">
                <a:solidFill>
                  <a:srgbClr val="485849"/>
                </a:solidFill>
                <a:latin typeface="TDTD순고딕"/>
                <a:ea typeface="TDTD순고딕"/>
                <a:cs typeface="TDTD순고딕"/>
                <a:sym typeface="TDTD순고딕"/>
              </a:rPr>
              <a:t>현재 시장에서 우리의 제품이나 서비스가 </a:t>
            </a:r>
          </a:p>
          <a:p>
            <a:pPr algn="ctr">
              <a:lnSpc>
                <a:spcPts val="2800"/>
              </a:lnSpc>
            </a:pPr>
            <a:r>
              <a:rPr lang="en-US" sz="2000">
                <a:solidFill>
                  <a:srgbClr val="485849"/>
                </a:solidFill>
                <a:latin typeface="TDTD순고딕"/>
                <a:ea typeface="TDTD순고딕"/>
                <a:cs typeface="TDTD순고딕"/>
                <a:sym typeface="TDTD순고딕"/>
              </a:rPr>
              <a:t>겨냥하는 특정 고객군을 정의하고, </a:t>
            </a:r>
          </a:p>
          <a:p>
            <a:pPr algn="ctr">
              <a:lnSpc>
                <a:spcPts val="2800"/>
              </a:lnSpc>
            </a:pPr>
            <a:r>
              <a:rPr lang="en-US" sz="2000">
                <a:solidFill>
                  <a:srgbClr val="485849"/>
                </a:solidFill>
                <a:latin typeface="TDTD순고딕"/>
                <a:ea typeface="TDTD순고딕"/>
                <a:cs typeface="TDTD순고딕"/>
                <a:sym typeface="TDTD순고딕"/>
              </a:rPr>
              <a:t>이들의 특성과 요구사항을 분석합니다. </a:t>
            </a:r>
          </a:p>
        </p:txBody>
      </p:sp>
      <p:sp>
        <p:nvSpPr>
          <p:cNvPr name="TextBox 28" id="28"/>
          <p:cNvSpPr txBox="true"/>
          <p:nvPr/>
        </p:nvSpPr>
        <p:spPr>
          <a:xfrm rot="0">
            <a:off x="10153563" y="4488960"/>
            <a:ext cx="4694941" cy="1063625"/>
          </a:xfrm>
          <a:prstGeom prst="rect">
            <a:avLst/>
          </a:prstGeom>
        </p:spPr>
        <p:txBody>
          <a:bodyPr anchor="t" rtlCol="false" tIns="0" lIns="0" bIns="0" rIns="0">
            <a:spAutoFit/>
          </a:bodyPr>
          <a:lstStyle/>
          <a:p>
            <a:pPr algn="ctr">
              <a:lnSpc>
                <a:spcPts val="2800"/>
              </a:lnSpc>
            </a:pPr>
            <a:r>
              <a:rPr lang="en-US" sz="2000">
                <a:solidFill>
                  <a:srgbClr val="485849"/>
                </a:solidFill>
                <a:latin typeface="TDTD순고딕"/>
                <a:ea typeface="TDTD순고딕"/>
                <a:cs typeface="TDTD순고딕"/>
                <a:sym typeface="TDTD순고딕"/>
              </a:rPr>
              <a:t>경쟁자의 제품, 가격, 마케팅 전략 및 </a:t>
            </a:r>
          </a:p>
          <a:p>
            <a:pPr algn="ctr">
              <a:lnSpc>
                <a:spcPts val="2800"/>
              </a:lnSpc>
            </a:pPr>
            <a:r>
              <a:rPr lang="en-US" sz="2000">
                <a:solidFill>
                  <a:srgbClr val="485849"/>
                </a:solidFill>
                <a:latin typeface="TDTD순고딕"/>
                <a:ea typeface="TDTD순고딕"/>
                <a:cs typeface="TDTD순고딕"/>
                <a:sym typeface="TDTD순고딕"/>
              </a:rPr>
              <a:t>고객 피드백을 분석하여 우리의 강점과 </a:t>
            </a:r>
          </a:p>
          <a:p>
            <a:pPr algn="ctr">
              <a:lnSpc>
                <a:spcPts val="2800"/>
              </a:lnSpc>
            </a:pPr>
            <a:r>
              <a:rPr lang="en-US" sz="2000">
                <a:solidFill>
                  <a:srgbClr val="485849"/>
                </a:solidFill>
                <a:latin typeface="TDTD순고딕"/>
                <a:ea typeface="TDTD순고딕"/>
                <a:cs typeface="TDTD순고딕"/>
                <a:sym typeface="TDTD순고딕"/>
              </a:rPr>
              <a:t>약점을 파악합니다.</a:t>
            </a:r>
          </a:p>
        </p:txBody>
      </p:sp>
      <p:grpSp>
        <p:nvGrpSpPr>
          <p:cNvPr name="Group 29" id="29"/>
          <p:cNvGrpSpPr/>
          <p:nvPr/>
        </p:nvGrpSpPr>
        <p:grpSpPr>
          <a:xfrm rot="0">
            <a:off x="3153446" y="6474157"/>
            <a:ext cx="5267041" cy="2346750"/>
            <a:chOff x="0" y="0"/>
            <a:chExt cx="2091879" cy="932045"/>
          </a:xfrm>
        </p:grpSpPr>
        <p:sp>
          <p:nvSpPr>
            <p:cNvPr name="Freeform 30" id="30"/>
            <p:cNvSpPr/>
            <p:nvPr/>
          </p:nvSpPr>
          <p:spPr>
            <a:xfrm flipH="false" flipV="false" rot="0">
              <a:off x="0" y="0"/>
              <a:ext cx="2091879" cy="932045"/>
            </a:xfrm>
            <a:custGeom>
              <a:avLst/>
              <a:gdLst/>
              <a:ahLst/>
              <a:cxnLst/>
              <a:rect r="r" b="b" t="t" l="l"/>
              <a:pathLst>
                <a:path h="932045" w="2091879">
                  <a:moveTo>
                    <a:pt x="29398" y="0"/>
                  </a:moveTo>
                  <a:lnTo>
                    <a:pt x="2062482" y="0"/>
                  </a:lnTo>
                  <a:cubicBezTo>
                    <a:pt x="2070278" y="0"/>
                    <a:pt x="2077756" y="3097"/>
                    <a:pt x="2083269" y="8610"/>
                  </a:cubicBezTo>
                  <a:cubicBezTo>
                    <a:pt x="2088782" y="14123"/>
                    <a:pt x="2091879" y="21601"/>
                    <a:pt x="2091879" y="29398"/>
                  </a:cubicBezTo>
                  <a:lnTo>
                    <a:pt x="2091879" y="902647"/>
                  </a:lnTo>
                  <a:cubicBezTo>
                    <a:pt x="2091879" y="918883"/>
                    <a:pt x="2078717" y="932045"/>
                    <a:pt x="2062482" y="932045"/>
                  </a:cubicBezTo>
                  <a:lnTo>
                    <a:pt x="29398" y="932045"/>
                  </a:lnTo>
                  <a:cubicBezTo>
                    <a:pt x="13162" y="932045"/>
                    <a:pt x="0" y="918883"/>
                    <a:pt x="0" y="902647"/>
                  </a:cubicBezTo>
                  <a:lnTo>
                    <a:pt x="0" y="29398"/>
                  </a:lnTo>
                  <a:cubicBezTo>
                    <a:pt x="0" y="13162"/>
                    <a:pt x="13162" y="0"/>
                    <a:pt x="29398" y="0"/>
                  </a:cubicBezTo>
                  <a:close/>
                </a:path>
              </a:pathLst>
            </a:custGeom>
            <a:solidFill>
              <a:srgbClr val="000000">
                <a:alpha val="0"/>
              </a:srgbClr>
            </a:solidFill>
            <a:ln w="19050" cap="sq">
              <a:solidFill>
                <a:srgbClr val="485849"/>
              </a:solidFill>
              <a:prstDash val="solid"/>
              <a:miter/>
            </a:ln>
          </p:spPr>
        </p:sp>
        <p:sp>
          <p:nvSpPr>
            <p:cNvPr name="TextBox 31" id="31"/>
            <p:cNvSpPr txBox="true"/>
            <p:nvPr/>
          </p:nvSpPr>
          <p:spPr>
            <a:xfrm>
              <a:off x="0" y="-38100"/>
              <a:ext cx="2091879" cy="970145"/>
            </a:xfrm>
            <a:prstGeom prst="rect">
              <a:avLst/>
            </a:prstGeom>
          </p:spPr>
          <p:txBody>
            <a:bodyPr anchor="ctr" rtlCol="false" tIns="50800" lIns="50800" bIns="50800" rIns="50800"/>
            <a:lstStyle/>
            <a:p>
              <a:pPr algn="ctr">
                <a:lnSpc>
                  <a:spcPts val="2659"/>
                </a:lnSpc>
              </a:pPr>
            </a:p>
          </p:txBody>
        </p:sp>
      </p:grpSp>
      <p:grpSp>
        <p:nvGrpSpPr>
          <p:cNvPr name="Group 32" id="32"/>
          <p:cNvGrpSpPr/>
          <p:nvPr/>
        </p:nvGrpSpPr>
        <p:grpSpPr>
          <a:xfrm rot="0">
            <a:off x="9867513" y="6474157"/>
            <a:ext cx="5267041" cy="2346750"/>
            <a:chOff x="0" y="0"/>
            <a:chExt cx="2091879" cy="932045"/>
          </a:xfrm>
        </p:grpSpPr>
        <p:sp>
          <p:nvSpPr>
            <p:cNvPr name="Freeform 33" id="33"/>
            <p:cNvSpPr/>
            <p:nvPr/>
          </p:nvSpPr>
          <p:spPr>
            <a:xfrm flipH="false" flipV="false" rot="0">
              <a:off x="0" y="0"/>
              <a:ext cx="2091879" cy="932045"/>
            </a:xfrm>
            <a:custGeom>
              <a:avLst/>
              <a:gdLst/>
              <a:ahLst/>
              <a:cxnLst/>
              <a:rect r="r" b="b" t="t" l="l"/>
              <a:pathLst>
                <a:path h="932045" w="2091879">
                  <a:moveTo>
                    <a:pt x="29398" y="0"/>
                  </a:moveTo>
                  <a:lnTo>
                    <a:pt x="2062482" y="0"/>
                  </a:lnTo>
                  <a:cubicBezTo>
                    <a:pt x="2070278" y="0"/>
                    <a:pt x="2077756" y="3097"/>
                    <a:pt x="2083269" y="8610"/>
                  </a:cubicBezTo>
                  <a:cubicBezTo>
                    <a:pt x="2088782" y="14123"/>
                    <a:pt x="2091879" y="21601"/>
                    <a:pt x="2091879" y="29398"/>
                  </a:cubicBezTo>
                  <a:lnTo>
                    <a:pt x="2091879" y="902647"/>
                  </a:lnTo>
                  <a:cubicBezTo>
                    <a:pt x="2091879" y="918883"/>
                    <a:pt x="2078717" y="932045"/>
                    <a:pt x="2062482" y="932045"/>
                  </a:cubicBezTo>
                  <a:lnTo>
                    <a:pt x="29398" y="932045"/>
                  </a:lnTo>
                  <a:cubicBezTo>
                    <a:pt x="13162" y="932045"/>
                    <a:pt x="0" y="918883"/>
                    <a:pt x="0" y="902647"/>
                  </a:cubicBezTo>
                  <a:lnTo>
                    <a:pt x="0" y="29398"/>
                  </a:lnTo>
                  <a:cubicBezTo>
                    <a:pt x="0" y="13162"/>
                    <a:pt x="13162" y="0"/>
                    <a:pt x="29398" y="0"/>
                  </a:cubicBezTo>
                  <a:close/>
                </a:path>
              </a:pathLst>
            </a:custGeom>
            <a:solidFill>
              <a:srgbClr val="000000">
                <a:alpha val="0"/>
              </a:srgbClr>
            </a:solidFill>
            <a:ln w="19050" cap="sq">
              <a:solidFill>
                <a:srgbClr val="485849"/>
              </a:solidFill>
              <a:prstDash val="solid"/>
              <a:miter/>
            </a:ln>
          </p:spPr>
        </p:sp>
        <p:sp>
          <p:nvSpPr>
            <p:cNvPr name="TextBox 34" id="34"/>
            <p:cNvSpPr txBox="true"/>
            <p:nvPr/>
          </p:nvSpPr>
          <p:spPr>
            <a:xfrm>
              <a:off x="0" y="-38100"/>
              <a:ext cx="2091879" cy="970145"/>
            </a:xfrm>
            <a:prstGeom prst="rect">
              <a:avLst/>
            </a:prstGeom>
          </p:spPr>
          <p:txBody>
            <a:bodyPr anchor="ctr" rtlCol="false" tIns="50800" lIns="50800" bIns="50800" rIns="50800"/>
            <a:lstStyle/>
            <a:p>
              <a:pPr algn="ctr">
                <a:lnSpc>
                  <a:spcPts val="2659"/>
                </a:lnSpc>
              </a:pPr>
            </a:p>
          </p:txBody>
        </p:sp>
      </p:grpSp>
      <p:grpSp>
        <p:nvGrpSpPr>
          <p:cNvPr name="Group 35" id="35"/>
          <p:cNvGrpSpPr/>
          <p:nvPr/>
        </p:nvGrpSpPr>
        <p:grpSpPr>
          <a:xfrm rot="0">
            <a:off x="3153446" y="6474157"/>
            <a:ext cx="3358498" cy="726186"/>
            <a:chOff x="0" y="0"/>
            <a:chExt cx="884543" cy="191259"/>
          </a:xfrm>
        </p:grpSpPr>
        <p:sp>
          <p:nvSpPr>
            <p:cNvPr name="Freeform 36" id="36"/>
            <p:cNvSpPr/>
            <p:nvPr/>
          </p:nvSpPr>
          <p:spPr>
            <a:xfrm flipH="false" flipV="false" rot="0">
              <a:off x="0" y="0"/>
              <a:ext cx="884543" cy="191259"/>
            </a:xfrm>
            <a:custGeom>
              <a:avLst/>
              <a:gdLst/>
              <a:ahLst/>
              <a:cxnLst/>
              <a:rect r="r" b="b" t="t" l="l"/>
              <a:pathLst>
                <a:path h="191259" w="884543">
                  <a:moveTo>
                    <a:pt x="29967" y="0"/>
                  </a:moveTo>
                  <a:lnTo>
                    <a:pt x="854576" y="0"/>
                  </a:lnTo>
                  <a:cubicBezTo>
                    <a:pt x="871126" y="0"/>
                    <a:pt x="884543" y="13417"/>
                    <a:pt x="884543" y="29967"/>
                  </a:cubicBezTo>
                  <a:lnTo>
                    <a:pt x="884543" y="161292"/>
                  </a:lnTo>
                  <a:cubicBezTo>
                    <a:pt x="884543" y="169239"/>
                    <a:pt x="881386" y="176862"/>
                    <a:pt x="875766" y="182482"/>
                  </a:cubicBezTo>
                  <a:cubicBezTo>
                    <a:pt x="870146" y="188102"/>
                    <a:pt x="862523" y="191259"/>
                    <a:pt x="854576" y="191259"/>
                  </a:cubicBezTo>
                  <a:lnTo>
                    <a:pt x="29967" y="191259"/>
                  </a:lnTo>
                  <a:cubicBezTo>
                    <a:pt x="13417" y="191259"/>
                    <a:pt x="0" y="177842"/>
                    <a:pt x="0" y="161292"/>
                  </a:cubicBezTo>
                  <a:lnTo>
                    <a:pt x="0" y="29967"/>
                  </a:lnTo>
                  <a:cubicBezTo>
                    <a:pt x="0" y="13417"/>
                    <a:pt x="13417" y="0"/>
                    <a:pt x="29967" y="0"/>
                  </a:cubicBezTo>
                  <a:close/>
                </a:path>
              </a:pathLst>
            </a:custGeom>
            <a:solidFill>
              <a:srgbClr val="A7BE8C"/>
            </a:solidFill>
            <a:ln w="19050" cap="sq">
              <a:solidFill>
                <a:srgbClr val="485849"/>
              </a:solidFill>
              <a:prstDash val="solid"/>
              <a:miter/>
            </a:ln>
          </p:spPr>
        </p:sp>
        <p:sp>
          <p:nvSpPr>
            <p:cNvPr name="TextBox 37" id="37"/>
            <p:cNvSpPr txBox="true"/>
            <p:nvPr/>
          </p:nvSpPr>
          <p:spPr>
            <a:xfrm>
              <a:off x="0" y="-57150"/>
              <a:ext cx="884543" cy="248409"/>
            </a:xfrm>
            <a:prstGeom prst="rect">
              <a:avLst/>
            </a:prstGeom>
          </p:spPr>
          <p:txBody>
            <a:bodyPr anchor="ctr" rtlCol="false" tIns="50800" lIns="50800" bIns="50800" rIns="50800"/>
            <a:lstStyle/>
            <a:p>
              <a:pPr algn="ctr">
                <a:lnSpc>
                  <a:spcPts val="3920"/>
                </a:lnSpc>
              </a:pPr>
              <a:r>
                <a:rPr lang="en-US" sz="2800">
                  <a:solidFill>
                    <a:srgbClr val="FFFFFF"/>
                  </a:solidFill>
                  <a:latin typeface="Tlab 레트로라이프"/>
                  <a:ea typeface="Tlab 레트로라이프"/>
                  <a:cs typeface="Tlab 레트로라이프"/>
                  <a:sym typeface="Tlab 레트로라이프"/>
                </a:rPr>
                <a:t>트렌드 및 기회</a:t>
              </a:r>
            </a:p>
          </p:txBody>
        </p:sp>
      </p:grpSp>
      <p:sp>
        <p:nvSpPr>
          <p:cNvPr name="TextBox 38" id="38"/>
          <p:cNvSpPr txBox="true"/>
          <p:nvPr/>
        </p:nvSpPr>
        <p:spPr>
          <a:xfrm rot="0">
            <a:off x="3296471" y="7239658"/>
            <a:ext cx="4980991" cy="1416050"/>
          </a:xfrm>
          <a:prstGeom prst="rect">
            <a:avLst/>
          </a:prstGeom>
        </p:spPr>
        <p:txBody>
          <a:bodyPr anchor="t" rtlCol="false" tIns="0" lIns="0" bIns="0" rIns="0">
            <a:spAutoFit/>
          </a:bodyPr>
          <a:lstStyle/>
          <a:p>
            <a:pPr algn="ctr">
              <a:lnSpc>
                <a:spcPts val="2800"/>
              </a:lnSpc>
            </a:pPr>
            <a:r>
              <a:rPr lang="en-US" sz="2000">
                <a:solidFill>
                  <a:srgbClr val="485849"/>
                </a:solidFill>
                <a:latin typeface="TDTD순고딕"/>
                <a:ea typeface="TDTD순고딕"/>
                <a:cs typeface="TDTD순고딕"/>
                <a:sym typeface="TDTD순고딕"/>
              </a:rPr>
              <a:t>현재 시장의 주요 트렌드와 변화하는 소비자 </a:t>
            </a:r>
          </a:p>
          <a:p>
            <a:pPr algn="ctr">
              <a:lnSpc>
                <a:spcPts val="2800"/>
              </a:lnSpc>
            </a:pPr>
            <a:r>
              <a:rPr lang="en-US" sz="2000">
                <a:solidFill>
                  <a:srgbClr val="485849"/>
                </a:solidFill>
                <a:latin typeface="TDTD순고딕"/>
                <a:ea typeface="TDTD순고딕"/>
                <a:cs typeface="TDTD순고딕"/>
                <a:sym typeface="TDTD순고딕"/>
              </a:rPr>
              <a:t>행동을 식별합니다. 이를 통해 새로운 기회를 발견하고, 우리의 제품이나 서비스가 시장에서 어떻게 차별화될 수 있는지를 모색합니다.</a:t>
            </a:r>
          </a:p>
        </p:txBody>
      </p:sp>
      <p:sp>
        <p:nvSpPr>
          <p:cNvPr name="TextBox 39" id="39"/>
          <p:cNvSpPr txBox="true"/>
          <p:nvPr/>
        </p:nvSpPr>
        <p:spPr>
          <a:xfrm rot="0">
            <a:off x="10153563" y="7239658"/>
            <a:ext cx="4694941" cy="1416050"/>
          </a:xfrm>
          <a:prstGeom prst="rect">
            <a:avLst/>
          </a:prstGeom>
        </p:spPr>
        <p:txBody>
          <a:bodyPr anchor="t" rtlCol="false" tIns="0" lIns="0" bIns="0" rIns="0">
            <a:spAutoFit/>
          </a:bodyPr>
          <a:lstStyle/>
          <a:p>
            <a:pPr algn="ctr">
              <a:lnSpc>
                <a:spcPts val="2800"/>
              </a:lnSpc>
            </a:pPr>
            <a:r>
              <a:rPr lang="en-US" sz="2000">
                <a:solidFill>
                  <a:srgbClr val="485849"/>
                </a:solidFill>
                <a:latin typeface="TDTD순고딕"/>
                <a:ea typeface="TDTD순고딕"/>
                <a:cs typeface="TDTD순고딕"/>
                <a:sym typeface="TDTD순고딕"/>
              </a:rPr>
              <a:t>설문조사, 인터뷰 또는 포커스 그룹을 통해 </a:t>
            </a:r>
          </a:p>
          <a:p>
            <a:pPr algn="ctr">
              <a:lnSpc>
                <a:spcPts val="2800"/>
              </a:lnSpc>
            </a:pPr>
            <a:r>
              <a:rPr lang="en-US" sz="2000">
                <a:solidFill>
                  <a:srgbClr val="485849"/>
                </a:solidFill>
                <a:latin typeface="TDTD순고딕"/>
                <a:ea typeface="TDTD순고딕"/>
                <a:cs typeface="TDTD순고딕"/>
                <a:sym typeface="TDTD순고딕"/>
              </a:rPr>
              <a:t>실제 고객의 의견을 수집합니다. 고객의 요구사항과 불만을 파악함으로써 제품 개선 및 </a:t>
            </a:r>
          </a:p>
          <a:p>
            <a:pPr algn="ctr">
              <a:lnSpc>
                <a:spcPts val="2800"/>
              </a:lnSpc>
            </a:pPr>
            <a:r>
              <a:rPr lang="en-US" sz="2000">
                <a:solidFill>
                  <a:srgbClr val="485849"/>
                </a:solidFill>
                <a:latin typeface="TDTD순고딕"/>
                <a:ea typeface="TDTD순고딕"/>
                <a:cs typeface="TDTD순고딕"/>
                <a:sym typeface="TDTD순고딕"/>
              </a:rPr>
              <a:t>서비스 향상을 위한 인사이트를 제공합니다.</a:t>
            </a:r>
          </a:p>
        </p:txBody>
      </p:sp>
      <p:grpSp>
        <p:nvGrpSpPr>
          <p:cNvPr name="Group 40" id="40"/>
          <p:cNvGrpSpPr/>
          <p:nvPr/>
        </p:nvGrpSpPr>
        <p:grpSpPr>
          <a:xfrm rot="0">
            <a:off x="3153446" y="3507927"/>
            <a:ext cx="3358498" cy="726186"/>
            <a:chOff x="0" y="0"/>
            <a:chExt cx="884543" cy="191259"/>
          </a:xfrm>
        </p:grpSpPr>
        <p:sp>
          <p:nvSpPr>
            <p:cNvPr name="Freeform 41" id="41"/>
            <p:cNvSpPr/>
            <p:nvPr/>
          </p:nvSpPr>
          <p:spPr>
            <a:xfrm flipH="false" flipV="false" rot="0">
              <a:off x="0" y="0"/>
              <a:ext cx="884543" cy="191259"/>
            </a:xfrm>
            <a:custGeom>
              <a:avLst/>
              <a:gdLst/>
              <a:ahLst/>
              <a:cxnLst/>
              <a:rect r="r" b="b" t="t" l="l"/>
              <a:pathLst>
                <a:path h="191259" w="884543">
                  <a:moveTo>
                    <a:pt x="29967" y="0"/>
                  </a:moveTo>
                  <a:lnTo>
                    <a:pt x="854576" y="0"/>
                  </a:lnTo>
                  <a:cubicBezTo>
                    <a:pt x="871126" y="0"/>
                    <a:pt x="884543" y="13417"/>
                    <a:pt x="884543" y="29967"/>
                  </a:cubicBezTo>
                  <a:lnTo>
                    <a:pt x="884543" y="161292"/>
                  </a:lnTo>
                  <a:cubicBezTo>
                    <a:pt x="884543" y="169239"/>
                    <a:pt x="881386" y="176862"/>
                    <a:pt x="875766" y="182482"/>
                  </a:cubicBezTo>
                  <a:cubicBezTo>
                    <a:pt x="870146" y="188102"/>
                    <a:pt x="862523" y="191259"/>
                    <a:pt x="854576" y="191259"/>
                  </a:cubicBezTo>
                  <a:lnTo>
                    <a:pt x="29967" y="191259"/>
                  </a:lnTo>
                  <a:cubicBezTo>
                    <a:pt x="13417" y="191259"/>
                    <a:pt x="0" y="177842"/>
                    <a:pt x="0" y="161292"/>
                  </a:cubicBezTo>
                  <a:lnTo>
                    <a:pt x="0" y="29967"/>
                  </a:lnTo>
                  <a:cubicBezTo>
                    <a:pt x="0" y="13417"/>
                    <a:pt x="13417" y="0"/>
                    <a:pt x="29967" y="0"/>
                  </a:cubicBezTo>
                  <a:close/>
                </a:path>
              </a:pathLst>
            </a:custGeom>
            <a:solidFill>
              <a:srgbClr val="8CB791"/>
            </a:solidFill>
            <a:ln w="19050" cap="sq">
              <a:solidFill>
                <a:srgbClr val="485849"/>
              </a:solidFill>
              <a:prstDash val="solid"/>
              <a:miter/>
            </a:ln>
          </p:spPr>
        </p:sp>
        <p:sp>
          <p:nvSpPr>
            <p:cNvPr name="TextBox 42" id="42"/>
            <p:cNvSpPr txBox="true"/>
            <p:nvPr/>
          </p:nvSpPr>
          <p:spPr>
            <a:xfrm>
              <a:off x="0" y="-57150"/>
              <a:ext cx="884543" cy="248409"/>
            </a:xfrm>
            <a:prstGeom prst="rect">
              <a:avLst/>
            </a:prstGeom>
          </p:spPr>
          <p:txBody>
            <a:bodyPr anchor="ctr" rtlCol="false" tIns="50800" lIns="50800" bIns="50800" rIns="50800"/>
            <a:lstStyle/>
            <a:p>
              <a:pPr algn="ctr">
                <a:lnSpc>
                  <a:spcPts val="3920"/>
                </a:lnSpc>
              </a:pPr>
              <a:r>
                <a:rPr lang="en-US" sz="2800">
                  <a:solidFill>
                    <a:srgbClr val="FFFFFF"/>
                  </a:solidFill>
                  <a:latin typeface="Tlab 레트로라이프"/>
                  <a:ea typeface="Tlab 레트로라이프"/>
                  <a:cs typeface="Tlab 레트로라이프"/>
                  <a:sym typeface="Tlab 레트로라이프"/>
                </a:rPr>
                <a:t>목표시장 분석</a:t>
              </a:r>
            </a:p>
          </p:txBody>
        </p:sp>
      </p:grpSp>
      <p:grpSp>
        <p:nvGrpSpPr>
          <p:cNvPr name="Group 43" id="43"/>
          <p:cNvGrpSpPr/>
          <p:nvPr/>
        </p:nvGrpSpPr>
        <p:grpSpPr>
          <a:xfrm rot="0">
            <a:off x="9867513" y="3507927"/>
            <a:ext cx="3358498" cy="726186"/>
            <a:chOff x="0" y="0"/>
            <a:chExt cx="884543" cy="191259"/>
          </a:xfrm>
        </p:grpSpPr>
        <p:sp>
          <p:nvSpPr>
            <p:cNvPr name="Freeform 44" id="44"/>
            <p:cNvSpPr/>
            <p:nvPr/>
          </p:nvSpPr>
          <p:spPr>
            <a:xfrm flipH="false" flipV="false" rot="0">
              <a:off x="0" y="0"/>
              <a:ext cx="884543" cy="191259"/>
            </a:xfrm>
            <a:custGeom>
              <a:avLst/>
              <a:gdLst/>
              <a:ahLst/>
              <a:cxnLst/>
              <a:rect r="r" b="b" t="t" l="l"/>
              <a:pathLst>
                <a:path h="191259" w="884543">
                  <a:moveTo>
                    <a:pt x="29967" y="0"/>
                  </a:moveTo>
                  <a:lnTo>
                    <a:pt x="854576" y="0"/>
                  </a:lnTo>
                  <a:cubicBezTo>
                    <a:pt x="871126" y="0"/>
                    <a:pt x="884543" y="13417"/>
                    <a:pt x="884543" y="29967"/>
                  </a:cubicBezTo>
                  <a:lnTo>
                    <a:pt x="884543" y="161292"/>
                  </a:lnTo>
                  <a:cubicBezTo>
                    <a:pt x="884543" y="169239"/>
                    <a:pt x="881386" y="176862"/>
                    <a:pt x="875766" y="182482"/>
                  </a:cubicBezTo>
                  <a:cubicBezTo>
                    <a:pt x="870146" y="188102"/>
                    <a:pt x="862523" y="191259"/>
                    <a:pt x="854576" y="191259"/>
                  </a:cubicBezTo>
                  <a:lnTo>
                    <a:pt x="29967" y="191259"/>
                  </a:lnTo>
                  <a:cubicBezTo>
                    <a:pt x="13417" y="191259"/>
                    <a:pt x="0" y="177842"/>
                    <a:pt x="0" y="161292"/>
                  </a:cubicBezTo>
                  <a:lnTo>
                    <a:pt x="0" y="29967"/>
                  </a:lnTo>
                  <a:cubicBezTo>
                    <a:pt x="0" y="13417"/>
                    <a:pt x="13417" y="0"/>
                    <a:pt x="29967" y="0"/>
                  </a:cubicBezTo>
                  <a:close/>
                </a:path>
              </a:pathLst>
            </a:custGeom>
            <a:solidFill>
              <a:srgbClr val="A7BE8C"/>
            </a:solidFill>
            <a:ln w="19050" cap="sq">
              <a:solidFill>
                <a:srgbClr val="485849"/>
              </a:solidFill>
              <a:prstDash val="solid"/>
              <a:miter/>
            </a:ln>
          </p:spPr>
        </p:sp>
        <p:sp>
          <p:nvSpPr>
            <p:cNvPr name="TextBox 45" id="45"/>
            <p:cNvSpPr txBox="true"/>
            <p:nvPr/>
          </p:nvSpPr>
          <p:spPr>
            <a:xfrm>
              <a:off x="0" y="-57150"/>
              <a:ext cx="884543" cy="248409"/>
            </a:xfrm>
            <a:prstGeom prst="rect">
              <a:avLst/>
            </a:prstGeom>
          </p:spPr>
          <p:txBody>
            <a:bodyPr anchor="ctr" rtlCol="false" tIns="50800" lIns="50800" bIns="50800" rIns="50800"/>
            <a:lstStyle/>
            <a:p>
              <a:pPr algn="ctr">
                <a:lnSpc>
                  <a:spcPts val="3920"/>
                </a:lnSpc>
              </a:pPr>
              <a:r>
                <a:rPr lang="en-US" sz="2800">
                  <a:solidFill>
                    <a:srgbClr val="FFFFFF"/>
                  </a:solidFill>
                  <a:latin typeface="Tlab 레트로라이프"/>
                  <a:ea typeface="Tlab 레트로라이프"/>
                  <a:cs typeface="Tlab 레트로라이프"/>
                  <a:sym typeface="Tlab 레트로라이프"/>
                </a:rPr>
                <a:t>경쟁 분석</a:t>
              </a:r>
            </a:p>
          </p:txBody>
        </p:sp>
      </p:grpSp>
      <p:grpSp>
        <p:nvGrpSpPr>
          <p:cNvPr name="Group 46" id="46"/>
          <p:cNvGrpSpPr/>
          <p:nvPr/>
        </p:nvGrpSpPr>
        <p:grpSpPr>
          <a:xfrm rot="0">
            <a:off x="9867513" y="6474157"/>
            <a:ext cx="3358498" cy="726186"/>
            <a:chOff x="0" y="0"/>
            <a:chExt cx="884543" cy="191259"/>
          </a:xfrm>
        </p:grpSpPr>
        <p:sp>
          <p:nvSpPr>
            <p:cNvPr name="Freeform 47" id="47"/>
            <p:cNvSpPr/>
            <p:nvPr/>
          </p:nvSpPr>
          <p:spPr>
            <a:xfrm flipH="false" flipV="false" rot="0">
              <a:off x="0" y="0"/>
              <a:ext cx="884543" cy="191259"/>
            </a:xfrm>
            <a:custGeom>
              <a:avLst/>
              <a:gdLst/>
              <a:ahLst/>
              <a:cxnLst/>
              <a:rect r="r" b="b" t="t" l="l"/>
              <a:pathLst>
                <a:path h="191259" w="884543">
                  <a:moveTo>
                    <a:pt x="29967" y="0"/>
                  </a:moveTo>
                  <a:lnTo>
                    <a:pt x="854576" y="0"/>
                  </a:lnTo>
                  <a:cubicBezTo>
                    <a:pt x="871126" y="0"/>
                    <a:pt x="884543" y="13417"/>
                    <a:pt x="884543" y="29967"/>
                  </a:cubicBezTo>
                  <a:lnTo>
                    <a:pt x="884543" y="161292"/>
                  </a:lnTo>
                  <a:cubicBezTo>
                    <a:pt x="884543" y="169239"/>
                    <a:pt x="881386" y="176862"/>
                    <a:pt x="875766" y="182482"/>
                  </a:cubicBezTo>
                  <a:cubicBezTo>
                    <a:pt x="870146" y="188102"/>
                    <a:pt x="862523" y="191259"/>
                    <a:pt x="854576" y="191259"/>
                  </a:cubicBezTo>
                  <a:lnTo>
                    <a:pt x="29967" y="191259"/>
                  </a:lnTo>
                  <a:cubicBezTo>
                    <a:pt x="13417" y="191259"/>
                    <a:pt x="0" y="177842"/>
                    <a:pt x="0" y="161292"/>
                  </a:cubicBezTo>
                  <a:lnTo>
                    <a:pt x="0" y="29967"/>
                  </a:lnTo>
                  <a:cubicBezTo>
                    <a:pt x="0" y="13417"/>
                    <a:pt x="13417" y="0"/>
                    <a:pt x="29967" y="0"/>
                  </a:cubicBezTo>
                  <a:close/>
                </a:path>
              </a:pathLst>
            </a:custGeom>
            <a:solidFill>
              <a:srgbClr val="85B38B"/>
            </a:solidFill>
            <a:ln w="19050" cap="sq">
              <a:solidFill>
                <a:srgbClr val="485849"/>
              </a:solidFill>
              <a:prstDash val="solid"/>
              <a:miter/>
            </a:ln>
          </p:spPr>
        </p:sp>
        <p:sp>
          <p:nvSpPr>
            <p:cNvPr name="TextBox 48" id="48"/>
            <p:cNvSpPr txBox="true"/>
            <p:nvPr/>
          </p:nvSpPr>
          <p:spPr>
            <a:xfrm>
              <a:off x="0" y="-57150"/>
              <a:ext cx="884543" cy="248409"/>
            </a:xfrm>
            <a:prstGeom prst="rect">
              <a:avLst/>
            </a:prstGeom>
          </p:spPr>
          <p:txBody>
            <a:bodyPr anchor="ctr" rtlCol="false" tIns="50800" lIns="50800" bIns="50800" rIns="50800"/>
            <a:lstStyle/>
            <a:p>
              <a:pPr algn="ctr">
                <a:lnSpc>
                  <a:spcPts val="3920"/>
                </a:lnSpc>
              </a:pPr>
              <a:r>
                <a:rPr lang="en-US" sz="2800">
                  <a:solidFill>
                    <a:srgbClr val="FFFFFF"/>
                  </a:solidFill>
                  <a:latin typeface="Tlab 레트로라이프"/>
                  <a:ea typeface="Tlab 레트로라이프"/>
                  <a:cs typeface="Tlab 레트로라이프"/>
                  <a:sym typeface="Tlab 레트로라이프"/>
                </a:rPr>
                <a:t>고객 피드백</a:t>
              </a:r>
            </a:p>
          </p:txBody>
        </p:sp>
      </p:gr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658C6A"/>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4239802" y="1410881"/>
            <a:ext cx="8119041" cy="1184275"/>
          </a:xfrm>
          <a:prstGeom prst="rect">
            <a:avLst/>
          </a:prstGeom>
        </p:spPr>
        <p:txBody>
          <a:bodyPr anchor="t" rtlCol="false" tIns="0" lIns="0" bIns="0" rIns="0">
            <a:spAutoFit/>
          </a:bodyPr>
          <a:lstStyle/>
          <a:p>
            <a:pPr algn="l">
              <a:lnSpc>
                <a:spcPts val="9799"/>
              </a:lnSpc>
            </a:pPr>
            <a:r>
              <a:rPr lang="en-US" sz="6999">
                <a:solidFill>
                  <a:srgbClr val="485849"/>
                </a:solidFill>
                <a:latin typeface="Tlab 레트로라이프"/>
                <a:ea typeface="Tlab 레트로라이프"/>
                <a:cs typeface="Tlab 레트로라이프"/>
                <a:sym typeface="Tlab 레트로라이프"/>
              </a:rPr>
              <a:t>분석 및 데이터</a:t>
            </a:r>
          </a:p>
        </p:txBody>
      </p:sp>
      <p:sp>
        <p:nvSpPr>
          <p:cNvPr name="TextBox 20" id="20"/>
          <p:cNvSpPr txBox="true"/>
          <p:nvPr/>
        </p:nvSpPr>
        <p:spPr>
          <a:xfrm rot="0">
            <a:off x="1822669" y="989012"/>
            <a:ext cx="2048120" cy="1765910"/>
          </a:xfrm>
          <a:prstGeom prst="rect">
            <a:avLst/>
          </a:prstGeom>
        </p:spPr>
        <p:txBody>
          <a:bodyPr anchor="t" rtlCol="false" tIns="0" lIns="0" bIns="0" rIns="0">
            <a:spAutoFit/>
          </a:bodyPr>
          <a:lstStyle/>
          <a:p>
            <a:pPr algn="l">
              <a:lnSpc>
                <a:spcPts val="14491"/>
              </a:lnSpc>
            </a:pPr>
            <a:r>
              <a:rPr lang="en-US" sz="10350" b="true">
                <a:solidFill>
                  <a:srgbClr val="8CB791">
                    <a:alpha val="73725"/>
                  </a:srgbClr>
                </a:solidFill>
                <a:latin typeface="Tlab 레트로라이프 Bold"/>
                <a:ea typeface="Tlab 레트로라이프 Bold"/>
                <a:cs typeface="Tlab 레트로라이프 Bold"/>
                <a:sym typeface="Tlab 레트로라이프 Bold"/>
              </a:rPr>
              <a:t>05</a:t>
            </a:r>
          </a:p>
        </p:txBody>
      </p:sp>
      <p:pic>
        <p:nvPicPr>
          <p:cNvPr name="Picture 21" id="21"/>
          <p:cNvPicPr>
            <a:picLocks noChangeAspect="true"/>
          </p:cNvPicPr>
          <p:nvPr/>
        </p:nvPicPr>
        <p:blipFill>
          <a:blip r:embed="rId6"/>
          <a:stretch>
            <a:fillRect/>
          </a:stretch>
        </p:blipFill>
        <p:spPr>
          <a:xfrm rot="0">
            <a:off x="2644843" y="3019355"/>
            <a:ext cx="6146876" cy="6464248"/>
          </a:xfrm>
          <a:prstGeom prst="rect">
            <a:avLst/>
          </a:prstGeom>
        </p:spPr>
      </p:pic>
      <p:sp>
        <p:nvSpPr>
          <p:cNvPr name="Freeform 22" id="22"/>
          <p:cNvSpPr/>
          <p:nvPr/>
        </p:nvSpPr>
        <p:spPr>
          <a:xfrm flipH="false" flipV="false" rot="0">
            <a:off x="9911688" y="4847702"/>
            <a:ext cx="520843" cy="500009"/>
          </a:xfrm>
          <a:custGeom>
            <a:avLst/>
            <a:gdLst/>
            <a:ahLst/>
            <a:cxnLst/>
            <a:rect r="r" b="b" t="t" l="l"/>
            <a:pathLst>
              <a:path h="500009" w="520843">
                <a:moveTo>
                  <a:pt x="0" y="0"/>
                </a:moveTo>
                <a:lnTo>
                  <a:pt x="520843" y="0"/>
                </a:lnTo>
                <a:lnTo>
                  <a:pt x="520843" y="500009"/>
                </a:lnTo>
                <a:lnTo>
                  <a:pt x="0" y="50000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3" id="23"/>
          <p:cNvSpPr txBox="true"/>
          <p:nvPr/>
        </p:nvSpPr>
        <p:spPr>
          <a:xfrm rot="0">
            <a:off x="9606927" y="8072045"/>
            <a:ext cx="7250147" cy="772795"/>
          </a:xfrm>
          <a:prstGeom prst="rect">
            <a:avLst/>
          </a:prstGeom>
        </p:spPr>
        <p:txBody>
          <a:bodyPr anchor="t" rtlCol="false" tIns="0" lIns="0" bIns="0" rIns="0">
            <a:spAutoFit/>
          </a:bodyPr>
          <a:lstStyle/>
          <a:p>
            <a:pPr algn="l">
              <a:lnSpc>
                <a:spcPts val="3079"/>
              </a:lnSpc>
            </a:pPr>
            <a:r>
              <a:rPr lang="en-US" sz="2199">
                <a:solidFill>
                  <a:srgbClr val="485849"/>
                </a:solidFill>
                <a:latin typeface="TDTD순고딕"/>
                <a:ea typeface="TDTD순고딕"/>
                <a:cs typeface="TDTD순고딕"/>
                <a:sym typeface="TDTD순고딕"/>
              </a:rPr>
              <a:t>매출액 증가, 시장 점유율, 월별 분기별 수익변화 등 </a:t>
            </a:r>
          </a:p>
          <a:p>
            <a:pPr algn="l">
              <a:lnSpc>
                <a:spcPts val="3079"/>
              </a:lnSpc>
            </a:pPr>
            <a:r>
              <a:rPr lang="en-US" sz="2199">
                <a:solidFill>
                  <a:srgbClr val="485849"/>
                </a:solidFill>
                <a:latin typeface="TDTD순고딕"/>
                <a:ea typeface="TDTD순고딕"/>
                <a:cs typeface="TDTD순고딕"/>
                <a:sym typeface="TDTD순고딕"/>
              </a:rPr>
              <a:t>다양한 분석 데이터를 차트로 시각화하고 설명하세요.</a:t>
            </a:r>
          </a:p>
        </p:txBody>
      </p:sp>
      <p:sp>
        <p:nvSpPr>
          <p:cNvPr name="TextBox 24" id="24"/>
          <p:cNvSpPr txBox="true"/>
          <p:nvPr/>
        </p:nvSpPr>
        <p:spPr>
          <a:xfrm rot="0">
            <a:off x="10637296" y="4816554"/>
            <a:ext cx="3266484" cy="523875"/>
          </a:xfrm>
          <a:prstGeom prst="rect">
            <a:avLst/>
          </a:prstGeom>
        </p:spPr>
        <p:txBody>
          <a:bodyPr anchor="t" rtlCol="false" tIns="0" lIns="0" bIns="0" rIns="0">
            <a:spAutoFit/>
          </a:bodyPr>
          <a:lstStyle/>
          <a:p>
            <a:pPr algn="l">
              <a:lnSpc>
                <a:spcPts val="4200"/>
              </a:lnSpc>
            </a:pPr>
            <a:r>
              <a:rPr lang="en-US" sz="3000">
                <a:solidFill>
                  <a:srgbClr val="485849"/>
                </a:solidFill>
                <a:latin typeface="Tlab 레트로라이프"/>
                <a:ea typeface="Tlab 레트로라이프"/>
                <a:cs typeface="Tlab 레트로라이프"/>
                <a:sym typeface="Tlab 레트로라이프"/>
              </a:rPr>
              <a:t>매출액 증가</a:t>
            </a:r>
          </a:p>
        </p:txBody>
      </p:sp>
      <p:sp>
        <p:nvSpPr>
          <p:cNvPr name="Freeform 25" id="25"/>
          <p:cNvSpPr/>
          <p:nvPr/>
        </p:nvSpPr>
        <p:spPr>
          <a:xfrm flipH="false" flipV="false" rot="0">
            <a:off x="9911688" y="5835169"/>
            <a:ext cx="520843" cy="500009"/>
          </a:xfrm>
          <a:custGeom>
            <a:avLst/>
            <a:gdLst/>
            <a:ahLst/>
            <a:cxnLst/>
            <a:rect r="r" b="b" t="t" l="l"/>
            <a:pathLst>
              <a:path h="500009" w="520843">
                <a:moveTo>
                  <a:pt x="0" y="0"/>
                </a:moveTo>
                <a:lnTo>
                  <a:pt x="520843" y="0"/>
                </a:lnTo>
                <a:lnTo>
                  <a:pt x="520843" y="500009"/>
                </a:lnTo>
                <a:lnTo>
                  <a:pt x="0" y="50000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6" id="26"/>
          <p:cNvSpPr txBox="true"/>
          <p:nvPr/>
        </p:nvSpPr>
        <p:spPr>
          <a:xfrm rot="0">
            <a:off x="10637296" y="5804021"/>
            <a:ext cx="3266484" cy="523875"/>
          </a:xfrm>
          <a:prstGeom prst="rect">
            <a:avLst/>
          </a:prstGeom>
        </p:spPr>
        <p:txBody>
          <a:bodyPr anchor="t" rtlCol="false" tIns="0" lIns="0" bIns="0" rIns="0">
            <a:spAutoFit/>
          </a:bodyPr>
          <a:lstStyle/>
          <a:p>
            <a:pPr algn="l">
              <a:lnSpc>
                <a:spcPts val="4200"/>
              </a:lnSpc>
            </a:pPr>
            <a:r>
              <a:rPr lang="en-US" sz="3000">
                <a:solidFill>
                  <a:srgbClr val="485849"/>
                </a:solidFill>
                <a:latin typeface="Tlab 레트로라이프"/>
                <a:ea typeface="Tlab 레트로라이프"/>
                <a:cs typeface="Tlab 레트로라이프"/>
                <a:sym typeface="Tlab 레트로라이프"/>
              </a:rPr>
              <a:t>시장 점유율</a:t>
            </a:r>
          </a:p>
        </p:txBody>
      </p:sp>
      <p:sp>
        <p:nvSpPr>
          <p:cNvPr name="Freeform 27" id="27"/>
          <p:cNvSpPr/>
          <p:nvPr/>
        </p:nvSpPr>
        <p:spPr>
          <a:xfrm flipH="false" flipV="false" rot="0">
            <a:off x="9911688" y="6822976"/>
            <a:ext cx="520843" cy="500009"/>
          </a:xfrm>
          <a:custGeom>
            <a:avLst/>
            <a:gdLst/>
            <a:ahLst/>
            <a:cxnLst/>
            <a:rect r="r" b="b" t="t" l="l"/>
            <a:pathLst>
              <a:path h="500009" w="520843">
                <a:moveTo>
                  <a:pt x="0" y="0"/>
                </a:moveTo>
                <a:lnTo>
                  <a:pt x="520843" y="0"/>
                </a:lnTo>
                <a:lnTo>
                  <a:pt x="520843" y="500009"/>
                </a:lnTo>
                <a:lnTo>
                  <a:pt x="0" y="500009"/>
                </a:lnTo>
                <a:lnTo>
                  <a:pt x="0" y="0"/>
                </a:lnTo>
                <a:close/>
              </a:path>
            </a:pathLst>
          </a:custGeom>
          <a:blipFill>
            <a:blip r:embed="rId7">
              <a:extLst>
                <a:ext uri="{96DAC541-7B7A-43D3-8B79-37D633B846F1}">
                  <asvg:svgBlip xmlns:asvg="http://schemas.microsoft.com/office/drawing/2016/SVG/main" r:embed="rId8"/>
                </a:ext>
              </a:extLst>
            </a:blip>
            <a:stretch>
              <a:fillRect l="0" t="0" r="0" b="0"/>
            </a:stretch>
          </a:blipFill>
        </p:spPr>
      </p:sp>
      <p:sp>
        <p:nvSpPr>
          <p:cNvPr name="TextBox 28" id="28"/>
          <p:cNvSpPr txBox="true"/>
          <p:nvPr/>
        </p:nvSpPr>
        <p:spPr>
          <a:xfrm rot="0">
            <a:off x="10637296" y="6791828"/>
            <a:ext cx="4344927" cy="523875"/>
          </a:xfrm>
          <a:prstGeom prst="rect">
            <a:avLst/>
          </a:prstGeom>
        </p:spPr>
        <p:txBody>
          <a:bodyPr anchor="t" rtlCol="false" tIns="0" lIns="0" bIns="0" rIns="0">
            <a:spAutoFit/>
          </a:bodyPr>
          <a:lstStyle/>
          <a:p>
            <a:pPr algn="l">
              <a:lnSpc>
                <a:spcPts val="4200"/>
              </a:lnSpc>
            </a:pPr>
            <a:r>
              <a:rPr lang="en-US" sz="3000">
                <a:solidFill>
                  <a:srgbClr val="485849"/>
                </a:solidFill>
                <a:latin typeface="Tlab 레트로라이프"/>
                <a:ea typeface="Tlab 레트로라이프"/>
                <a:cs typeface="Tlab 레트로라이프"/>
                <a:sym typeface="Tlab 레트로라이프"/>
              </a:rPr>
              <a:t>월별 분기별 수익변화</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658C6A"/>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19" id="19"/>
          <p:cNvSpPr txBox="true"/>
          <p:nvPr/>
        </p:nvSpPr>
        <p:spPr>
          <a:xfrm rot="0">
            <a:off x="4239802" y="1410881"/>
            <a:ext cx="8119041" cy="1184275"/>
          </a:xfrm>
          <a:prstGeom prst="rect">
            <a:avLst/>
          </a:prstGeom>
        </p:spPr>
        <p:txBody>
          <a:bodyPr anchor="t" rtlCol="false" tIns="0" lIns="0" bIns="0" rIns="0">
            <a:spAutoFit/>
          </a:bodyPr>
          <a:lstStyle/>
          <a:p>
            <a:pPr algn="l">
              <a:lnSpc>
                <a:spcPts val="9799"/>
              </a:lnSpc>
            </a:pPr>
            <a:r>
              <a:rPr lang="en-US" sz="6999">
                <a:solidFill>
                  <a:srgbClr val="485849"/>
                </a:solidFill>
                <a:latin typeface="Tlab 레트로라이프"/>
                <a:ea typeface="Tlab 레트로라이프"/>
                <a:cs typeface="Tlab 레트로라이프"/>
                <a:sym typeface="Tlab 레트로라이프"/>
              </a:rPr>
              <a:t>성과 및 결과</a:t>
            </a:r>
          </a:p>
        </p:txBody>
      </p:sp>
      <p:sp>
        <p:nvSpPr>
          <p:cNvPr name="TextBox 20" id="20"/>
          <p:cNvSpPr txBox="true"/>
          <p:nvPr/>
        </p:nvSpPr>
        <p:spPr>
          <a:xfrm rot="0">
            <a:off x="1822669" y="989012"/>
            <a:ext cx="2048120" cy="1765910"/>
          </a:xfrm>
          <a:prstGeom prst="rect">
            <a:avLst/>
          </a:prstGeom>
        </p:spPr>
        <p:txBody>
          <a:bodyPr anchor="t" rtlCol="false" tIns="0" lIns="0" bIns="0" rIns="0">
            <a:spAutoFit/>
          </a:bodyPr>
          <a:lstStyle/>
          <a:p>
            <a:pPr algn="l">
              <a:lnSpc>
                <a:spcPts val="14491"/>
              </a:lnSpc>
            </a:pPr>
            <a:r>
              <a:rPr lang="en-US" sz="10350" b="true">
                <a:solidFill>
                  <a:srgbClr val="8CB791">
                    <a:alpha val="73725"/>
                  </a:srgbClr>
                </a:solidFill>
                <a:latin typeface="Tlab 레트로라이프 Bold"/>
                <a:ea typeface="Tlab 레트로라이프 Bold"/>
                <a:cs typeface="Tlab 레트로라이프 Bold"/>
                <a:sym typeface="Tlab 레트로라이프 Bold"/>
              </a:rPr>
              <a:t>06</a:t>
            </a:r>
          </a:p>
        </p:txBody>
      </p:sp>
      <p:sp>
        <p:nvSpPr>
          <p:cNvPr name="TextBox 21" id="21"/>
          <p:cNvSpPr txBox="true"/>
          <p:nvPr/>
        </p:nvSpPr>
        <p:spPr>
          <a:xfrm rot="0">
            <a:off x="1698352" y="3897659"/>
            <a:ext cx="4057407" cy="1813574"/>
          </a:xfrm>
          <a:prstGeom prst="rect">
            <a:avLst/>
          </a:prstGeom>
        </p:spPr>
        <p:txBody>
          <a:bodyPr anchor="t" rtlCol="false" tIns="0" lIns="0" bIns="0" rIns="0">
            <a:spAutoFit/>
          </a:bodyPr>
          <a:lstStyle/>
          <a:p>
            <a:pPr algn="ctr">
              <a:lnSpc>
                <a:spcPts val="14896"/>
              </a:lnSpc>
            </a:pPr>
            <a:r>
              <a:rPr lang="en-US" sz="10640" b="true">
                <a:solidFill>
                  <a:srgbClr val="658C6A"/>
                </a:solidFill>
                <a:latin typeface="Montserrat Bold"/>
                <a:ea typeface="Montserrat Bold"/>
                <a:cs typeface="Montserrat Bold"/>
                <a:sym typeface="Montserrat Bold"/>
              </a:rPr>
              <a:t>10%</a:t>
            </a:r>
          </a:p>
        </p:txBody>
      </p:sp>
      <p:sp>
        <p:nvSpPr>
          <p:cNvPr name="TextBox 22" id="22"/>
          <p:cNvSpPr txBox="true"/>
          <p:nvPr/>
        </p:nvSpPr>
        <p:spPr>
          <a:xfrm rot="0">
            <a:off x="7115296" y="3897659"/>
            <a:ext cx="4057407" cy="1813574"/>
          </a:xfrm>
          <a:prstGeom prst="rect">
            <a:avLst/>
          </a:prstGeom>
        </p:spPr>
        <p:txBody>
          <a:bodyPr anchor="t" rtlCol="false" tIns="0" lIns="0" bIns="0" rIns="0">
            <a:spAutoFit/>
          </a:bodyPr>
          <a:lstStyle/>
          <a:p>
            <a:pPr algn="ctr">
              <a:lnSpc>
                <a:spcPts val="14896"/>
              </a:lnSpc>
            </a:pPr>
            <a:r>
              <a:rPr lang="en-US" sz="10640" b="true">
                <a:solidFill>
                  <a:srgbClr val="658C6A"/>
                </a:solidFill>
                <a:latin typeface="Montserrat Bold"/>
                <a:ea typeface="Montserrat Bold"/>
                <a:cs typeface="Montserrat Bold"/>
                <a:sym typeface="Montserrat Bold"/>
              </a:rPr>
              <a:t>25%</a:t>
            </a:r>
          </a:p>
        </p:txBody>
      </p:sp>
      <p:sp>
        <p:nvSpPr>
          <p:cNvPr name="TextBox 23" id="23"/>
          <p:cNvSpPr txBox="true"/>
          <p:nvPr/>
        </p:nvSpPr>
        <p:spPr>
          <a:xfrm rot="0">
            <a:off x="12532241" y="3897659"/>
            <a:ext cx="4057407" cy="1813574"/>
          </a:xfrm>
          <a:prstGeom prst="rect">
            <a:avLst/>
          </a:prstGeom>
        </p:spPr>
        <p:txBody>
          <a:bodyPr anchor="t" rtlCol="false" tIns="0" lIns="0" bIns="0" rIns="0">
            <a:spAutoFit/>
          </a:bodyPr>
          <a:lstStyle/>
          <a:p>
            <a:pPr algn="ctr">
              <a:lnSpc>
                <a:spcPts val="14896"/>
              </a:lnSpc>
            </a:pPr>
            <a:r>
              <a:rPr lang="en-US" sz="10640" b="true">
                <a:solidFill>
                  <a:srgbClr val="658C6A"/>
                </a:solidFill>
                <a:latin typeface="Montserrat Bold"/>
                <a:ea typeface="Montserrat Bold"/>
                <a:cs typeface="Montserrat Bold"/>
                <a:sym typeface="Montserrat Bold"/>
              </a:rPr>
              <a:t>110%</a:t>
            </a:r>
          </a:p>
        </p:txBody>
      </p:sp>
      <p:sp>
        <p:nvSpPr>
          <p:cNvPr name="TextBox 24" id="24"/>
          <p:cNvSpPr txBox="true"/>
          <p:nvPr/>
        </p:nvSpPr>
        <p:spPr>
          <a:xfrm rot="0">
            <a:off x="2566779" y="6165016"/>
            <a:ext cx="2320552" cy="563880"/>
          </a:xfrm>
          <a:prstGeom prst="rect">
            <a:avLst/>
          </a:prstGeom>
        </p:spPr>
        <p:txBody>
          <a:bodyPr anchor="t" rtlCol="false" tIns="0" lIns="0" bIns="0" rIns="0">
            <a:spAutoFit/>
          </a:bodyPr>
          <a:lstStyle/>
          <a:p>
            <a:pPr algn="ctr">
              <a:lnSpc>
                <a:spcPts val="4620"/>
              </a:lnSpc>
            </a:pPr>
            <a:r>
              <a:rPr lang="en-US" sz="3300">
                <a:solidFill>
                  <a:srgbClr val="485849"/>
                </a:solidFill>
                <a:latin typeface="Tlab 레트로라이프"/>
                <a:ea typeface="Tlab 레트로라이프"/>
                <a:cs typeface="Tlab 레트로라이프"/>
                <a:sym typeface="Tlab 레트로라이프"/>
              </a:rPr>
              <a:t>성장</a:t>
            </a:r>
          </a:p>
        </p:txBody>
      </p:sp>
      <p:sp>
        <p:nvSpPr>
          <p:cNvPr name="TextBox 25" id="25"/>
          <p:cNvSpPr txBox="true"/>
          <p:nvPr/>
        </p:nvSpPr>
        <p:spPr>
          <a:xfrm rot="0">
            <a:off x="7983724" y="6165016"/>
            <a:ext cx="2320552" cy="563880"/>
          </a:xfrm>
          <a:prstGeom prst="rect">
            <a:avLst/>
          </a:prstGeom>
        </p:spPr>
        <p:txBody>
          <a:bodyPr anchor="t" rtlCol="false" tIns="0" lIns="0" bIns="0" rIns="0">
            <a:spAutoFit/>
          </a:bodyPr>
          <a:lstStyle/>
          <a:p>
            <a:pPr algn="ctr">
              <a:lnSpc>
                <a:spcPts val="4620"/>
              </a:lnSpc>
            </a:pPr>
            <a:r>
              <a:rPr lang="en-US" sz="3300">
                <a:solidFill>
                  <a:srgbClr val="485849"/>
                </a:solidFill>
                <a:latin typeface="Tlab 레트로라이프"/>
                <a:ea typeface="Tlab 레트로라이프"/>
                <a:cs typeface="Tlab 레트로라이프"/>
                <a:sym typeface="Tlab 레트로라이프"/>
              </a:rPr>
              <a:t>효율성</a:t>
            </a:r>
          </a:p>
        </p:txBody>
      </p:sp>
      <p:sp>
        <p:nvSpPr>
          <p:cNvPr name="TextBox 26" id="26"/>
          <p:cNvSpPr txBox="true"/>
          <p:nvPr/>
        </p:nvSpPr>
        <p:spPr>
          <a:xfrm rot="0">
            <a:off x="12894975" y="6165016"/>
            <a:ext cx="3411837" cy="563880"/>
          </a:xfrm>
          <a:prstGeom prst="rect">
            <a:avLst/>
          </a:prstGeom>
        </p:spPr>
        <p:txBody>
          <a:bodyPr anchor="t" rtlCol="false" tIns="0" lIns="0" bIns="0" rIns="0">
            <a:spAutoFit/>
          </a:bodyPr>
          <a:lstStyle/>
          <a:p>
            <a:pPr algn="ctr">
              <a:lnSpc>
                <a:spcPts val="4620"/>
              </a:lnSpc>
            </a:pPr>
            <a:r>
              <a:rPr lang="en-US" sz="3300">
                <a:solidFill>
                  <a:srgbClr val="485849"/>
                </a:solidFill>
                <a:latin typeface="Tlab 레트로라이프"/>
                <a:ea typeface="Tlab 레트로라이프"/>
                <a:cs typeface="Tlab 레트로라이프"/>
                <a:sym typeface="Tlab 레트로라이프"/>
              </a:rPr>
              <a:t>성과 달성률</a:t>
            </a:r>
          </a:p>
        </p:txBody>
      </p:sp>
      <p:sp>
        <p:nvSpPr>
          <p:cNvPr name="TextBox 27" id="27"/>
          <p:cNvSpPr txBox="true"/>
          <p:nvPr/>
        </p:nvSpPr>
        <p:spPr>
          <a:xfrm rot="0">
            <a:off x="2306359" y="7042903"/>
            <a:ext cx="2841393" cy="772795"/>
          </a:xfrm>
          <a:prstGeom prst="rect">
            <a:avLst/>
          </a:prstGeom>
        </p:spPr>
        <p:txBody>
          <a:bodyPr anchor="t" rtlCol="false" tIns="0" lIns="0" bIns="0" rIns="0">
            <a:spAutoFit/>
          </a:bodyPr>
          <a:lstStyle/>
          <a:p>
            <a:pPr algn="ctr">
              <a:lnSpc>
                <a:spcPts val="3079"/>
              </a:lnSpc>
            </a:pPr>
            <a:r>
              <a:rPr lang="en-US" sz="2199">
                <a:solidFill>
                  <a:srgbClr val="485849"/>
                </a:solidFill>
                <a:latin typeface="TDTD순고딕"/>
                <a:ea typeface="TDTD순고딕"/>
                <a:cs typeface="TDTD순고딕"/>
                <a:sym typeface="TDTD순고딕"/>
              </a:rPr>
              <a:t>새로운 서비스 출시 후 10% 매출 성장 예상</a:t>
            </a:r>
          </a:p>
        </p:txBody>
      </p:sp>
      <p:sp>
        <p:nvSpPr>
          <p:cNvPr name="TextBox 28" id="28"/>
          <p:cNvSpPr txBox="true"/>
          <p:nvPr/>
        </p:nvSpPr>
        <p:spPr>
          <a:xfrm rot="0">
            <a:off x="7500086" y="7042903"/>
            <a:ext cx="3287827" cy="772795"/>
          </a:xfrm>
          <a:prstGeom prst="rect">
            <a:avLst/>
          </a:prstGeom>
        </p:spPr>
        <p:txBody>
          <a:bodyPr anchor="t" rtlCol="false" tIns="0" lIns="0" bIns="0" rIns="0">
            <a:spAutoFit/>
          </a:bodyPr>
          <a:lstStyle/>
          <a:p>
            <a:pPr algn="ctr">
              <a:lnSpc>
                <a:spcPts val="3079"/>
              </a:lnSpc>
            </a:pPr>
            <a:r>
              <a:rPr lang="en-US" sz="2199">
                <a:solidFill>
                  <a:srgbClr val="485849"/>
                </a:solidFill>
                <a:latin typeface="TDTD순고딕"/>
                <a:ea typeface="TDTD순고딕"/>
                <a:cs typeface="TDTD순고딕"/>
                <a:sym typeface="TDTD순고딕"/>
              </a:rPr>
              <a:t>작업 시간이 25% 단축</a:t>
            </a:r>
          </a:p>
          <a:p>
            <a:pPr algn="ctr">
              <a:lnSpc>
                <a:spcPts val="3079"/>
              </a:lnSpc>
            </a:pPr>
          </a:p>
        </p:txBody>
      </p:sp>
      <p:sp>
        <p:nvSpPr>
          <p:cNvPr name="TextBox 29" id="29"/>
          <p:cNvSpPr txBox="true"/>
          <p:nvPr/>
        </p:nvSpPr>
        <p:spPr>
          <a:xfrm rot="0">
            <a:off x="13018985" y="7070843"/>
            <a:ext cx="3287827" cy="382270"/>
          </a:xfrm>
          <a:prstGeom prst="rect">
            <a:avLst/>
          </a:prstGeom>
        </p:spPr>
        <p:txBody>
          <a:bodyPr anchor="t" rtlCol="false" tIns="0" lIns="0" bIns="0" rIns="0">
            <a:spAutoFit/>
          </a:bodyPr>
          <a:lstStyle/>
          <a:p>
            <a:pPr algn="ctr">
              <a:lnSpc>
                <a:spcPts val="3079"/>
              </a:lnSpc>
            </a:pPr>
            <a:r>
              <a:rPr lang="en-US" sz="2199">
                <a:solidFill>
                  <a:srgbClr val="485849"/>
                </a:solidFill>
                <a:latin typeface="TDTD순고딕"/>
                <a:ea typeface="TDTD순고딕"/>
                <a:cs typeface="TDTD순고딕"/>
                <a:sym typeface="TDTD순고딕"/>
              </a:rPr>
              <a:t>목표 대비 달성률 110%</a:t>
            </a:r>
          </a:p>
        </p:txBody>
      </p:sp>
      <p:sp>
        <p:nvSpPr>
          <p:cNvPr name="AutoShape 30" id="30"/>
          <p:cNvSpPr/>
          <p:nvPr/>
        </p:nvSpPr>
        <p:spPr>
          <a:xfrm flipH="true" flipV="true">
            <a:off x="6435528" y="4527630"/>
            <a:ext cx="0" cy="3288068"/>
          </a:xfrm>
          <a:prstGeom prst="line">
            <a:avLst/>
          </a:prstGeom>
          <a:ln cap="flat" w="19050">
            <a:solidFill>
              <a:srgbClr val="485849"/>
            </a:solidFill>
            <a:prstDash val="sysDot"/>
            <a:headEnd type="none" len="sm" w="sm"/>
            <a:tailEnd type="none" len="sm" w="sm"/>
          </a:ln>
        </p:spPr>
      </p:sp>
      <p:sp>
        <p:nvSpPr>
          <p:cNvPr name="AutoShape 31" id="31"/>
          <p:cNvSpPr/>
          <p:nvPr/>
        </p:nvSpPr>
        <p:spPr>
          <a:xfrm flipV="true">
            <a:off x="11853741" y="4527630"/>
            <a:ext cx="0" cy="3288068"/>
          </a:xfrm>
          <a:prstGeom prst="line">
            <a:avLst/>
          </a:prstGeom>
          <a:ln cap="flat" w="19050">
            <a:solidFill>
              <a:srgbClr val="485849"/>
            </a:solidFill>
            <a:prstDash val="sysDot"/>
            <a:headEnd type="none" len="sm" w="sm"/>
            <a:tailEnd type="none" len="sm" w="sm"/>
          </a:ln>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FFA"/>
        </a:solidFill>
      </p:bgPr>
    </p:bg>
    <p:spTree>
      <p:nvGrpSpPr>
        <p:cNvPr id="1" name=""/>
        <p:cNvGrpSpPr/>
        <p:nvPr/>
      </p:nvGrpSpPr>
      <p:grpSpPr>
        <a:xfrm>
          <a:off x="0" y="0"/>
          <a:ext cx="0" cy="0"/>
          <a:chOff x="0" y="0"/>
          <a:chExt cx="0" cy="0"/>
        </a:xfrm>
      </p:grpSpPr>
      <p:grpSp>
        <p:nvGrpSpPr>
          <p:cNvPr name="Group 2" id="2"/>
          <p:cNvGrpSpPr/>
          <p:nvPr/>
        </p:nvGrpSpPr>
        <p:grpSpPr>
          <a:xfrm rot="0">
            <a:off x="-1516027" y="-62745"/>
            <a:ext cx="20846261" cy="10455849"/>
            <a:chOff x="0" y="0"/>
            <a:chExt cx="27795014" cy="13941133"/>
          </a:xfrm>
        </p:grpSpPr>
        <p:sp>
          <p:nvSpPr>
            <p:cNvPr name="Freeform 3" id="3"/>
            <p:cNvSpPr/>
            <p:nvPr/>
          </p:nvSpPr>
          <p:spPr>
            <a:xfrm flipH="false" flipV="false" rot="0">
              <a:off x="0"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4" id="4"/>
            <p:cNvSpPr/>
            <p:nvPr/>
          </p:nvSpPr>
          <p:spPr>
            <a:xfrm flipH="false" flipV="false" rot="0">
              <a:off x="695555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5" id="5"/>
            <p:cNvSpPr/>
            <p:nvPr/>
          </p:nvSpPr>
          <p:spPr>
            <a:xfrm flipH="false" flipV="false" rot="0">
              <a:off x="1388391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6" id="6"/>
            <p:cNvSpPr/>
            <p:nvPr/>
          </p:nvSpPr>
          <p:spPr>
            <a:xfrm flipH="false" flipV="false" rot="0">
              <a:off x="20812271" y="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7" id="7"/>
            <p:cNvSpPr/>
            <p:nvPr/>
          </p:nvSpPr>
          <p:spPr>
            <a:xfrm flipH="false" flipV="false" rot="0">
              <a:off x="0"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8" id="8"/>
            <p:cNvSpPr/>
            <p:nvPr/>
          </p:nvSpPr>
          <p:spPr>
            <a:xfrm flipH="false" flipV="false" rot="0">
              <a:off x="695555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9" id="9"/>
            <p:cNvSpPr/>
            <p:nvPr/>
          </p:nvSpPr>
          <p:spPr>
            <a:xfrm flipH="false" flipV="false" rot="0">
              <a:off x="1388391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sp>
          <p:nvSpPr>
            <p:cNvPr name="Freeform 10" id="10"/>
            <p:cNvSpPr/>
            <p:nvPr/>
          </p:nvSpPr>
          <p:spPr>
            <a:xfrm flipH="false" flipV="false" rot="0">
              <a:off x="20812271" y="6958390"/>
              <a:ext cx="6982743" cy="6982743"/>
            </a:xfrm>
            <a:custGeom>
              <a:avLst/>
              <a:gdLst/>
              <a:ahLst/>
              <a:cxnLst/>
              <a:rect r="r" b="b" t="t" l="l"/>
              <a:pathLst>
                <a:path h="6982743" w="6982743">
                  <a:moveTo>
                    <a:pt x="0" y="0"/>
                  </a:moveTo>
                  <a:lnTo>
                    <a:pt x="6982743" y="0"/>
                  </a:lnTo>
                  <a:lnTo>
                    <a:pt x="6982743" y="6982743"/>
                  </a:lnTo>
                  <a:lnTo>
                    <a:pt x="0" y="6982743"/>
                  </a:lnTo>
                  <a:lnTo>
                    <a:pt x="0" y="0"/>
                  </a:lnTo>
                  <a:close/>
                </a:path>
              </a:pathLst>
            </a:custGeom>
            <a:blipFill>
              <a:blip r:embed="rId2">
                <a:alphaModFix amt="63000"/>
                <a:extLst>
                  <a:ext uri="{96DAC541-7B7A-43D3-8B79-37D633B846F1}">
                    <asvg:svgBlip xmlns:asvg="http://schemas.microsoft.com/office/drawing/2016/SVG/main" r:embed="rId3"/>
                  </a:ext>
                </a:extLst>
              </a:blip>
              <a:stretch>
                <a:fillRect l="0" t="0" r="0" b="0"/>
              </a:stretch>
            </a:blipFill>
          </p:spPr>
        </p:sp>
      </p:grpSp>
      <p:grpSp>
        <p:nvGrpSpPr>
          <p:cNvPr name="Group 11" id="11"/>
          <p:cNvGrpSpPr/>
          <p:nvPr/>
        </p:nvGrpSpPr>
        <p:grpSpPr>
          <a:xfrm rot="0">
            <a:off x="980630" y="838519"/>
            <a:ext cx="16326741" cy="8681896"/>
            <a:chOff x="0" y="0"/>
            <a:chExt cx="21768988" cy="11575861"/>
          </a:xfrm>
        </p:grpSpPr>
        <p:grpSp>
          <p:nvGrpSpPr>
            <p:cNvPr name="Group 12" id="12"/>
            <p:cNvGrpSpPr/>
            <p:nvPr/>
          </p:nvGrpSpPr>
          <p:grpSpPr>
            <a:xfrm rot="0">
              <a:off x="128188" y="147210"/>
              <a:ext cx="21640800" cy="11428651"/>
              <a:chOff x="0" y="0"/>
              <a:chExt cx="4274726" cy="2257511"/>
            </a:xfrm>
          </p:grpSpPr>
          <p:sp>
            <p:nvSpPr>
              <p:cNvPr name="Freeform 13" id="13"/>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628566"/>
              </a:solidFill>
              <a:ln cap="sq">
                <a:noFill/>
                <a:prstDash val="solid"/>
                <a:miter/>
              </a:ln>
            </p:spPr>
          </p:sp>
          <p:sp>
            <p:nvSpPr>
              <p:cNvPr name="TextBox 14" id="14"/>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nvGrpSpPr>
            <p:cNvPr name="Group 15" id="15"/>
            <p:cNvGrpSpPr/>
            <p:nvPr/>
          </p:nvGrpSpPr>
          <p:grpSpPr>
            <a:xfrm rot="0">
              <a:off x="0" y="0"/>
              <a:ext cx="21640800" cy="11428651"/>
              <a:chOff x="0" y="0"/>
              <a:chExt cx="4274726" cy="2257511"/>
            </a:xfrm>
          </p:grpSpPr>
          <p:sp>
            <p:nvSpPr>
              <p:cNvPr name="Freeform 16" id="16"/>
              <p:cNvSpPr/>
              <p:nvPr/>
            </p:nvSpPr>
            <p:spPr>
              <a:xfrm flipH="false" flipV="false" rot="0">
                <a:off x="0" y="0"/>
                <a:ext cx="4274726" cy="2257511"/>
              </a:xfrm>
              <a:custGeom>
                <a:avLst/>
                <a:gdLst/>
                <a:ahLst/>
                <a:cxnLst/>
                <a:rect r="r" b="b" t="t" l="l"/>
                <a:pathLst>
                  <a:path h="2257511" w="4274726">
                    <a:moveTo>
                      <a:pt x="0" y="0"/>
                    </a:moveTo>
                    <a:lnTo>
                      <a:pt x="4274726" y="0"/>
                    </a:lnTo>
                    <a:lnTo>
                      <a:pt x="4274726" y="2257511"/>
                    </a:lnTo>
                    <a:lnTo>
                      <a:pt x="0" y="2257511"/>
                    </a:lnTo>
                    <a:close/>
                  </a:path>
                </a:pathLst>
              </a:custGeom>
              <a:solidFill>
                <a:srgbClr val="FFFFFF"/>
              </a:solidFill>
              <a:ln w="19050" cap="sq">
                <a:solidFill>
                  <a:srgbClr val="658C6A"/>
                </a:solidFill>
                <a:prstDash val="solid"/>
                <a:miter/>
              </a:ln>
            </p:spPr>
          </p:sp>
          <p:sp>
            <p:nvSpPr>
              <p:cNvPr name="TextBox 17" id="17"/>
              <p:cNvSpPr txBox="true"/>
              <p:nvPr/>
            </p:nvSpPr>
            <p:spPr>
              <a:xfrm>
                <a:off x="0" y="-47625"/>
                <a:ext cx="4274726" cy="2305136"/>
              </a:xfrm>
              <a:prstGeom prst="rect">
                <a:avLst/>
              </a:prstGeom>
            </p:spPr>
            <p:txBody>
              <a:bodyPr anchor="ctr" rtlCol="false" tIns="50800" lIns="50800" bIns="50800" rIns="50800"/>
              <a:lstStyle/>
              <a:p>
                <a:pPr algn="ctr">
                  <a:lnSpc>
                    <a:spcPts val="3079"/>
                  </a:lnSpc>
                </a:pPr>
              </a:p>
            </p:txBody>
          </p:sp>
        </p:grpSp>
      </p:grpSp>
      <p:sp>
        <p:nvSpPr>
          <p:cNvPr name="Freeform 18" id="18"/>
          <p:cNvSpPr/>
          <p:nvPr/>
        </p:nvSpPr>
        <p:spPr>
          <a:xfrm flipH="false" flipV="false" rot="0">
            <a:off x="15720211" y="231437"/>
            <a:ext cx="1136863" cy="1168738"/>
          </a:xfrm>
          <a:custGeom>
            <a:avLst/>
            <a:gdLst/>
            <a:ahLst/>
            <a:cxnLst/>
            <a:rect r="r" b="b" t="t" l="l"/>
            <a:pathLst>
              <a:path h="1168738" w="1136863">
                <a:moveTo>
                  <a:pt x="0" y="0"/>
                </a:moveTo>
                <a:lnTo>
                  <a:pt x="1136863" y="0"/>
                </a:lnTo>
                <a:lnTo>
                  <a:pt x="1136863" y="1168738"/>
                </a:lnTo>
                <a:lnTo>
                  <a:pt x="0" y="11687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pSp>
        <p:nvGrpSpPr>
          <p:cNvPr name="Group 19" id="19"/>
          <p:cNvGrpSpPr/>
          <p:nvPr/>
        </p:nvGrpSpPr>
        <p:grpSpPr>
          <a:xfrm rot="0">
            <a:off x="3448299" y="5400961"/>
            <a:ext cx="5107197" cy="3097319"/>
            <a:chOff x="0" y="0"/>
            <a:chExt cx="6809596" cy="4129758"/>
          </a:xfrm>
        </p:grpSpPr>
        <p:grpSp>
          <p:nvGrpSpPr>
            <p:cNvPr name="Group 20" id="20"/>
            <p:cNvGrpSpPr/>
            <p:nvPr/>
          </p:nvGrpSpPr>
          <p:grpSpPr>
            <a:xfrm rot="0">
              <a:off x="0" y="0"/>
              <a:ext cx="6809596" cy="4129758"/>
              <a:chOff x="0" y="0"/>
              <a:chExt cx="1345105" cy="815755"/>
            </a:xfrm>
          </p:grpSpPr>
          <p:sp>
            <p:nvSpPr>
              <p:cNvPr name="Freeform 21" id="21"/>
              <p:cNvSpPr/>
              <p:nvPr/>
            </p:nvSpPr>
            <p:spPr>
              <a:xfrm flipH="false" flipV="false" rot="0">
                <a:off x="0" y="0"/>
                <a:ext cx="1345105" cy="815755"/>
              </a:xfrm>
              <a:custGeom>
                <a:avLst/>
                <a:gdLst/>
                <a:ahLst/>
                <a:cxnLst/>
                <a:rect r="r" b="b" t="t" l="l"/>
                <a:pathLst>
                  <a:path h="815755" w="1345105">
                    <a:moveTo>
                      <a:pt x="33349" y="0"/>
                    </a:moveTo>
                    <a:lnTo>
                      <a:pt x="1311756" y="0"/>
                    </a:lnTo>
                    <a:cubicBezTo>
                      <a:pt x="1330174" y="0"/>
                      <a:pt x="1345105" y="14931"/>
                      <a:pt x="1345105" y="33349"/>
                    </a:cubicBezTo>
                    <a:lnTo>
                      <a:pt x="1345105" y="782405"/>
                    </a:lnTo>
                    <a:cubicBezTo>
                      <a:pt x="1345105" y="791250"/>
                      <a:pt x="1341592" y="799733"/>
                      <a:pt x="1335338" y="805987"/>
                    </a:cubicBezTo>
                    <a:cubicBezTo>
                      <a:pt x="1329083" y="812241"/>
                      <a:pt x="1320601" y="815755"/>
                      <a:pt x="1311756" y="815755"/>
                    </a:cubicBezTo>
                    <a:lnTo>
                      <a:pt x="33349" y="815755"/>
                    </a:lnTo>
                    <a:cubicBezTo>
                      <a:pt x="14931" y="815755"/>
                      <a:pt x="0" y="800824"/>
                      <a:pt x="0" y="782405"/>
                    </a:cubicBezTo>
                    <a:lnTo>
                      <a:pt x="0" y="33349"/>
                    </a:lnTo>
                    <a:cubicBezTo>
                      <a:pt x="0" y="14931"/>
                      <a:pt x="14931" y="0"/>
                      <a:pt x="33349" y="0"/>
                    </a:cubicBezTo>
                    <a:close/>
                  </a:path>
                </a:pathLst>
              </a:custGeom>
              <a:solidFill>
                <a:srgbClr val="FFFFFF"/>
              </a:solidFill>
              <a:ln w="19050" cap="rnd">
                <a:solidFill>
                  <a:srgbClr val="485849"/>
                </a:solidFill>
                <a:prstDash val="solid"/>
                <a:round/>
              </a:ln>
            </p:spPr>
          </p:sp>
          <p:sp>
            <p:nvSpPr>
              <p:cNvPr name="TextBox 22" id="22"/>
              <p:cNvSpPr txBox="true"/>
              <p:nvPr/>
            </p:nvSpPr>
            <p:spPr>
              <a:xfrm>
                <a:off x="0" y="-47625"/>
                <a:ext cx="1345105" cy="863380"/>
              </a:xfrm>
              <a:prstGeom prst="rect">
                <a:avLst/>
              </a:prstGeom>
            </p:spPr>
            <p:txBody>
              <a:bodyPr anchor="ctr" rtlCol="false" tIns="50800" lIns="50800" bIns="50800" rIns="50800"/>
              <a:lstStyle/>
              <a:p>
                <a:pPr algn="ctr">
                  <a:lnSpc>
                    <a:spcPts val="3079"/>
                  </a:lnSpc>
                </a:pPr>
              </a:p>
            </p:txBody>
          </p:sp>
        </p:grpSp>
        <p:sp>
          <p:nvSpPr>
            <p:cNvPr name="AutoShape 23" id="23"/>
            <p:cNvSpPr/>
            <p:nvPr/>
          </p:nvSpPr>
          <p:spPr>
            <a:xfrm>
              <a:off x="14907" y="1152271"/>
              <a:ext cx="6794688" cy="0"/>
            </a:xfrm>
            <a:prstGeom prst="line">
              <a:avLst/>
            </a:prstGeom>
            <a:ln cap="flat" w="25400">
              <a:solidFill>
                <a:srgbClr val="485849"/>
              </a:solidFill>
              <a:prstDash val="solid"/>
              <a:headEnd type="none" len="sm" w="sm"/>
              <a:tailEnd type="none" len="sm" w="sm"/>
            </a:ln>
          </p:spPr>
        </p:sp>
      </p:grpSp>
      <p:grpSp>
        <p:nvGrpSpPr>
          <p:cNvPr name="Group 24" id="24"/>
          <p:cNvGrpSpPr/>
          <p:nvPr/>
        </p:nvGrpSpPr>
        <p:grpSpPr>
          <a:xfrm rot="0">
            <a:off x="10198008" y="5400961"/>
            <a:ext cx="5146046" cy="3097319"/>
            <a:chOff x="0" y="0"/>
            <a:chExt cx="6861395" cy="4129758"/>
          </a:xfrm>
        </p:grpSpPr>
        <p:grpSp>
          <p:nvGrpSpPr>
            <p:cNvPr name="Group 25" id="25"/>
            <p:cNvGrpSpPr/>
            <p:nvPr/>
          </p:nvGrpSpPr>
          <p:grpSpPr>
            <a:xfrm rot="0">
              <a:off x="0" y="0"/>
              <a:ext cx="6861395" cy="4129758"/>
              <a:chOff x="0" y="0"/>
              <a:chExt cx="1355337" cy="815755"/>
            </a:xfrm>
          </p:grpSpPr>
          <p:sp>
            <p:nvSpPr>
              <p:cNvPr name="Freeform 26" id="26"/>
              <p:cNvSpPr/>
              <p:nvPr/>
            </p:nvSpPr>
            <p:spPr>
              <a:xfrm flipH="false" flipV="false" rot="0">
                <a:off x="0" y="0"/>
                <a:ext cx="1355337" cy="815755"/>
              </a:xfrm>
              <a:custGeom>
                <a:avLst/>
                <a:gdLst/>
                <a:ahLst/>
                <a:cxnLst/>
                <a:rect r="r" b="b" t="t" l="l"/>
                <a:pathLst>
                  <a:path h="815755" w="1355337">
                    <a:moveTo>
                      <a:pt x="33098" y="0"/>
                    </a:moveTo>
                    <a:lnTo>
                      <a:pt x="1322240" y="0"/>
                    </a:lnTo>
                    <a:cubicBezTo>
                      <a:pt x="1340519" y="0"/>
                      <a:pt x="1355337" y="14818"/>
                      <a:pt x="1355337" y="33098"/>
                    </a:cubicBezTo>
                    <a:lnTo>
                      <a:pt x="1355337" y="782657"/>
                    </a:lnTo>
                    <a:cubicBezTo>
                      <a:pt x="1355337" y="791435"/>
                      <a:pt x="1351850" y="799854"/>
                      <a:pt x="1345643" y="806061"/>
                    </a:cubicBezTo>
                    <a:cubicBezTo>
                      <a:pt x="1339436" y="812268"/>
                      <a:pt x="1331018" y="815755"/>
                      <a:pt x="1322240" y="815755"/>
                    </a:cubicBezTo>
                    <a:lnTo>
                      <a:pt x="33098" y="815755"/>
                    </a:lnTo>
                    <a:cubicBezTo>
                      <a:pt x="24320" y="815755"/>
                      <a:pt x="15901" y="812268"/>
                      <a:pt x="9694" y="806061"/>
                    </a:cubicBezTo>
                    <a:cubicBezTo>
                      <a:pt x="3487" y="799854"/>
                      <a:pt x="0" y="791435"/>
                      <a:pt x="0" y="782657"/>
                    </a:cubicBezTo>
                    <a:lnTo>
                      <a:pt x="0" y="33098"/>
                    </a:lnTo>
                    <a:cubicBezTo>
                      <a:pt x="0" y="24320"/>
                      <a:pt x="3487" y="15901"/>
                      <a:pt x="9694" y="9694"/>
                    </a:cubicBezTo>
                    <a:cubicBezTo>
                      <a:pt x="15901" y="3487"/>
                      <a:pt x="24320" y="0"/>
                      <a:pt x="33098" y="0"/>
                    </a:cubicBezTo>
                    <a:close/>
                  </a:path>
                </a:pathLst>
              </a:custGeom>
              <a:solidFill>
                <a:srgbClr val="FFFFFF"/>
              </a:solidFill>
              <a:ln w="19050" cap="rnd">
                <a:solidFill>
                  <a:srgbClr val="485849"/>
                </a:solidFill>
                <a:prstDash val="solid"/>
                <a:round/>
              </a:ln>
            </p:spPr>
          </p:sp>
          <p:sp>
            <p:nvSpPr>
              <p:cNvPr name="TextBox 27" id="27"/>
              <p:cNvSpPr txBox="true"/>
              <p:nvPr/>
            </p:nvSpPr>
            <p:spPr>
              <a:xfrm>
                <a:off x="0" y="-47625"/>
                <a:ext cx="1355337" cy="863380"/>
              </a:xfrm>
              <a:prstGeom prst="rect">
                <a:avLst/>
              </a:prstGeom>
            </p:spPr>
            <p:txBody>
              <a:bodyPr anchor="ctr" rtlCol="false" tIns="50800" lIns="50800" bIns="50800" rIns="50800"/>
              <a:lstStyle/>
              <a:p>
                <a:pPr algn="ctr">
                  <a:lnSpc>
                    <a:spcPts val="3079"/>
                  </a:lnSpc>
                </a:pPr>
              </a:p>
            </p:txBody>
          </p:sp>
        </p:grpSp>
        <p:sp>
          <p:nvSpPr>
            <p:cNvPr name="AutoShape 28" id="28"/>
            <p:cNvSpPr/>
            <p:nvPr/>
          </p:nvSpPr>
          <p:spPr>
            <a:xfrm>
              <a:off x="66707" y="1164971"/>
              <a:ext cx="6794688" cy="0"/>
            </a:xfrm>
            <a:prstGeom prst="line">
              <a:avLst/>
            </a:prstGeom>
            <a:ln cap="flat" w="25400">
              <a:solidFill>
                <a:srgbClr val="485849"/>
              </a:solidFill>
              <a:prstDash val="solid"/>
              <a:headEnd type="none" len="sm" w="sm"/>
              <a:tailEnd type="none" len="sm" w="sm"/>
            </a:ln>
          </p:spPr>
        </p:sp>
      </p:grpSp>
      <p:sp>
        <p:nvSpPr>
          <p:cNvPr name="TextBox 29" id="29"/>
          <p:cNvSpPr txBox="true"/>
          <p:nvPr/>
        </p:nvSpPr>
        <p:spPr>
          <a:xfrm rot="0">
            <a:off x="4239802" y="1410881"/>
            <a:ext cx="10653914" cy="1184275"/>
          </a:xfrm>
          <a:prstGeom prst="rect">
            <a:avLst/>
          </a:prstGeom>
        </p:spPr>
        <p:txBody>
          <a:bodyPr anchor="t" rtlCol="false" tIns="0" lIns="0" bIns="0" rIns="0">
            <a:spAutoFit/>
          </a:bodyPr>
          <a:lstStyle/>
          <a:p>
            <a:pPr algn="l">
              <a:lnSpc>
                <a:spcPts val="9799"/>
              </a:lnSpc>
            </a:pPr>
            <a:r>
              <a:rPr lang="en-US" sz="6999">
                <a:solidFill>
                  <a:srgbClr val="485849"/>
                </a:solidFill>
                <a:latin typeface="Tlab 레트로라이프"/>
                <a:ea typeface="Tlab 레트로라이프"/>
                <a:cs typeface="Tlab 레트로라이프"/>
                <a:sym typeface="Tlab 레트로라이프"/>
              </a:rPr>
              <a:t>시행착오 및 해결방안</a:t>
            </a:r>
          </a:p>
        </p:txBody>
      </p:sp>
      <p:sp>
        <p:nvSpPr>
          <p:cNvPr name="TextBox 30" id="30"/>
          <p:cNvSpPr txBox="true"/>
          <p:nvPr/>
        </p:nvSpPr>
        <p:spPr>
          <a:xfrm rot="0">
            <a:off x="1822669" y="989012"/>
            <a:ext cx="2048120" cy="1765910"/>
          </a:xfrm>
          <a:prstGeom prst="rect">
            <a:avLst/>
          </a:prstGeom>
        </p:spPr>
        <p:txBody>
          <a:bodyPr anchor="t" rtlCol="false" tIns="0" lIns="0" bIns="0" rIns="0">
            <a:spAutoFit/>
          </a:bodyPr>
          <a:lstStyle/>
          <a:p>
            <a:pPr algn="l">
              <a:lnSpc>
                <a:spcPts val="14491"/>
              </a:lnSpc>
            </a:pPr>
            <a:r>
              <a:rPr lang="en-US" sz="10350" b="true">
                <a:solidFill>
                  <a:srgbClr val="8CB791">
                    <a:alpha val="73725"/>
                  </a:srgbClr>
                </a:solidFill>
                <a:latin typeface="Tlab 레트로라이프 Bold"/>
                <a:ea typeface="Tlab 레트로라이프 Bold"/>
                <a:cs typeface="Tlab 레트로라이프 Bold"/>
                <a:sym typeface="Tlab 레트로라이프 Bold"/>
              </a:rPr>
              <a:t>07</a:t>
            </a:r>
          </a:p>
        </p:txBody>
      </p:sp>
      <p:sp>
        <p:nvSpPr>
          <p:cNvPr name="Freeform 31" id="31"/>
          <p:cNvSpPr/>
          <p:nvPr/>
        </p:nvSpPr>
        <p:spPr>
          <a:xfrm flipH="false" flipV="false" rot="0">
            <a:off x="5197863" y="3609738"/>
            <a:ext cx="1608070" cy="1555442"/>
          </a:xfrm>
          <a:custGeom>
            <a:avLst/>
            <a:gdLst/>
            <a:ahLst/>
            <a:cxnLst/>
            <a:rect r="r" b="b" t="t" l="l"/>
            <a:pathLst>
              <a:path h="1555442" w="1608070">
                <a:moveTo>
                  <a:pt x="0" y="0"/>
                </a:moveTo>
                <a:lnTo>
                  <a:pt x="1608070" y="0"/>
                </a:lnTo>
                <a:lnTo>
                  <a:pt x="1608070" y="1555442"/>
                </a:lnTo>
                <a:lnTo>
                  <a:pt x="0" y="1555442"/>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32" id="32"/>
          <p:cNvSpPr/>
          <p:nvPr/>
        </p:nvSpPr>
        <p:spPr>
          <a:xfrm flipH="false" flipV="false" rot="0">
            <a:off x="12146533" y="3772167"/>
            <a:ext cx="1299027" cy="1371333"/>
          </a:xfrm>
          <a:custGeom>
            <a:avLst/>
            <a:gdLst/>
            <a:ahLst/>
            <a:cxnLst/>
            <a:rect r="r" b="b" t="t" l="l"/>
            <a:pathLst>
              <a:path h="1371333" w="1299027">
                <a:moveTo>
                  <a:pt x="0" y="0"/>
                </a:moveTo>
                <a:lnTo>
                  <a:pt x="1299027" y="0"/>
                </a:lnTo>
                <a:lnTo>
                  <a:pt x="1299027" y="1371333"/>
                </a:lnTo>
                <a:lnTo>
                  <a:pt x="0" y="1371333"/>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33" id="33"/>
          <p:cNvSpPr txBox="true"/>
          <p:nvPr/>
        </p:nvSpPr>
        <p:spPr>
          <a:xfrm rot="0">
            <a:off x="11585914" y="5535700"/>
            <a:ext cx="2420264" cy="523875"/>
          </a:xfrm>
          <a:prstGeom prst="rect">
            <a:avLst/>
          </a:prstGeom>
        </p:spPr>
        <p:txBody>
          <a:bodyPr anchor="t" rtlCol="false" tIns="0" lIns="0" bIns="0" rIns="0">
            <a:spAutoFit/>
          </a:bodyPr>
          <a:lstStyle/>
          <a:p>
            <a:pPr algn="ctr">
              <a:lnSpc>
                <a:spcPts val="4200"/>
              </a:lnSpc>
            </a:pPr>
            <a:r>
              <a:rPr lang="en-US" sz="3000">
                <a:solidFill>
                  <a:srgbClr val="628566"/>
                </a:solidFill>
                <a:latin typeface="Tlab 레트로라이프"/>
                <a:ea typeface="Tlab 레트로라이프"/>
                <a:cs typeface="Tlab 레트로라이프"/>
                <a:sym typeface="Tlab 레트로라이프"/>
              </a:rPr>
              <a:t>해결방안</a:t>
            </a:r>
          </a:p>
        </p:txBody>
      </p:sp>
      <p:sp>
        <p:nvSpPr>
          <p:cNvPr name="TextBox 34" id="34"/>
          <p:cNvSpPr txBox="true"/>
          <p:nvPr/>
        </p:nvSpPr>
        <p:spPr>
          <a:xfrm rot="0">
            <a:off x="3877703" y="6788074"/>
            <a:ext cx="4248390" cy="804545"/>
          </a:xfrm>
          <a:prstGeom prst="rect">
            <a:avLst/>
          </a:prstGeom>
        </p:spPr>
        <p:txBody>
          <a:bodyPr anchor="t" rtlCol="false" tIns="0" lIns="0" bIns="0" rIns="0">
            <a:spAutoFit/>
          </a:bodyPr>
          <a:lstStyle/>
          <a:p>
            <a:pPr algn="l" marL="474979" indent="-237490" lvl="1">
              <a:lnSpc>
                <a:spcPts val="3079"/>
              </a:lnSpc>
              <a:buFont typeface="Arial"/>
              <a:buChar char="•"/>
            </a:pPr>
            <a:r>
              <a:rPr lang="en-US" sz="2199">
                <a:solidFill>
                  <a:srgbClr val="485849"/>
                </a:solidFill>
                <a:latin typeface="TDTD순고딕"/>
                <a:ea typeface="TDTD순고딕"/>
                <a:cs typeface="TDTD순고딕"/>
                <a:sym typeface="TDTD순고딕"/>
              </a:rPr>
              <a:t>초기 일정 계획 부족</a:t>
            </a:r>
          </a:p>
          <a:p>
            <a:pPr algn="l" marL="474979" indent="-237490" lvl="1">
              <a:lnSpc>
                <a:spcPts val="3629"/>
              </a:lnSpc>
              <a:buFont typeface="Arial"/>
              <a:buChar char="•"/>
            </a:pPr>
            <a:r>
              <a:rPr lang="en-US" sz="2199">
                <a:solidFill>
                  <a:srgbClr val="485849"/>
                </a:solidFill>
                <a:latin typeface="TDTD순고딕"/>
                <a:ea typeface="TDTD순고딕"/>
                <a:cs typeface="TDTD순고딕"/>
                <a:sym typeface="TDTD순고딕"/>
              </a:rPr>
              <a:t>팀 구성원 간 의사소통 부재</a:t>
            </a:r>
          </a:p>
        </p:txBody>
      </p:sp>
      <p:sp>
        <p:nvSpPr>
          <p:cNvPr name="TextBox 35" id="35"/>
          <p:cNvSpPr txBox="true"/>
          <p:nvPr/>
        </p:nvSpPr>
        <p:spPr>
          <a:xfrm rot="0">
            <a:off x="10627412" y="6730924"/>
            <a:ext cx="4248390" cy="1350645"/>
          </a:xfrm>
          <a:prstGeom prst="rect">
            <a:avLst/>
          </a:prstGeom>
        </p:spPr>
        <p:txBody>
          <a:bodyPr anchor="t" rtlCol="false" tIns="0" lIns="0" bIns="0" rIns="0">
            <a:spAutoFit/>
          </a:bodyPr>
          <a:lstStyle/>
          <a:p>
            <a:pPr algn="l" marL="474979" indent="-237490" lvl="1">
              <a:lnSpc>
                <a:spcPts val="3629"/>
              </a:lnSpc>
              <a:buFont typeface="Arial"/>
              <a:buChar char="•"/>
            </a:pPr>
            <a:r>
              <a:rPr lang="en-US" sz="2199">
                <a:solidFill>
                  <a:srgbClr val="485849"/>
                </a:solidFill>
                <a:latin typeface="TDTD순고딕"/>
                <a:ea typeface="TDTD순고딕"/>
                <a:cs typeface="TDTD순고딕"/>
                <a:sym typeface="TDTD순고딕"/>
              </a:rPr>
              <a:t>정기적인 회의 진행</a:t>
            </a:r>
          </a:p>
          <a:p>
            <a:pPr algn="l" marL="474979" indent="-237490" lvl="1">
              <a:lnSpc>
                <a:spcPts val="3629"/>
              </a:lnSpc>
              <a:buFont typeface="Arial"/>
              <a:buChar char="•"/>
            </a:pPr>
            <a:r>
              <a:rPr lang="en-US" sz="2199">
                <a:solidFill>
                  <a:srgbClr val="485849"/>
                </a:solidFill>
                <a:latin typeface="TDTD순고딕"/>
                <a:ea typeface="TDTD순고딕"/>
                <a:cs typeface="TDTD순고딕"/>
                <a:sym typeface="TDTD순고딕"/>
              </a:rPr>
              <a:t>업무 분담 및 역할 조정</a:t>
            </a:r>
          </a:p>
          <a:p>
            <a:pPr algn="l" marL="474979" indent="-237490" lvl="1">
              <a:lnSpc>
                <a:spcPts val="3629"/>
              </a:lnSpc>
              <a:buFont typeface="Arial"/>
              <a:buChar char="•"/>
            </a:pPr>
            <a:r>
              <a:rPr lang="en-US" sz="2199">
                <a:solidFill>
                  <a:srgbClr val="485849"/>
                </a:solidFill>
                <a:latin typeface="TDTD순고딕"/>
                <a:ea typeface="TDTD순고딕"/>
                <a:cs typeface="TDTD순고딕"/>
                <a:sym typeface="TDTD순고딕"/>
              </a:rPr>
              <a:t>효율적인 의사소통 시스템 구축 </a:t>
            </a:r>
          </a:p>
        </p:txBody>
      </p:sp>
      <p:sp>
        <p:nvSpPr>
          <p:cNvPr name="TextBox 36" id="36"/>
          <p:cNvSpPr txBox="true"/>
          <p:nvPr/>
        </p:nvSpPr>
        <p:spPr>
          <a:xfrm rot="0">
            <a:off x="4791766" y="5535700"/>
            <a:ext cx="2420264" cy="523875"/>
          </a:xfrm>
          <a:prstGeom prst="rect">
            <a:avLst/>
          </a:prstGeom>
        </p:spPr>
        <p:txBody>
          <a:bodyPr anchor="t" rtlCol="false" tIns="0" lIns="0" bIns="0" rIns="0">
            <a:spAutoFit/>
          </a:bodyPr>
          <a:lstStyle/>
          <a:p>
            <a:pPr algn="ctr">
              <a:lnSpc>
                <a:spcPts val="4200"/>
              </a:lnSpc>
            </a:pPr>
            <a:r>
              <a:rPr lang="en-US" sz="3000">
                <a:solidFill>
                  <a:srgbClr val="628566"/>
                </a:solidFill>
                <a:latin typeface="Tlab 레트로라이프"/>
                <a:ea typeface="Tlab 레트로라이프"/>
                <a:cs typeface="Tlab 레트로라이프"/>
                <a:sym typeface="Tlab 레트로라이프"/>
              </a:rPr>
              <a:t>시행착오</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DAG11optBgo</dc:identifier>
  <dcterms:modified xsi:type="dcterms:W3CDTF">2011-08-01T06:04:30Z</dcterms:modified>
  <cp:revision>1</cp:revision>
  <dc:title>초록 베이지 깔끔한 팀 프로젝트 보고서 프레젠테이션</dc:title>
</cp:coreProperties>
</file>

<file path=docProps/thumbnail.jpeg>
</file>